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handoutMasterIdLst>
    <p:handoutMasterId r:id="rId31"/>
  </p:handoutMasterIdLst>
  <p:sldIdLst>
    <p:sldId id="258" r:id="rId5"/>
    <p:sldId id="274" r:id="rId6"/>
    <p:sldId id="301" r:id="rId7"/>
    <p:sldId id="312" r:id="rId8"/>
    <p:sldId id="318" r:id="rId9"/>
    <p:sldId id="294" r:id="rId10"/>
    <p:sldId id="319" r:id="rId11"/>
    <p:sldId id="277" r:id="rId12"/>
    <p:sldId id="295" r:id="rId13"/>
    <p:sldId id="279" r:id="rId14"/>
    <p:sldId id="314" r:id="rId15"/>
    <p:sldId id="289" r:id="rId16"/>
    <p:sldId id="303" r:id="rId17"/>
    <p:sldId id="286" r:id="rId18"/>
    <p:sldId id="320" r:id="rId19"/>
    <p:sldId id="317" r:id="rId20"/>
    <p:sldId id="316" r:id="rId21"/>
    <p:sldId id="304" r:id="rId22"/>
    <p:sldId id="305" r:id="rId23"/>
    <p:sldId id="306" r:id="rId24"/>
    <p:sldId id="307" r:id="rId25"/>
    <p:sldId id="308" r:id="rId26"/>
    <p:sldId id="310" r:id="rId27"/>
    <p:sldId id="311" r:id="rId28"/>
    <p:sldId id="315"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B4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16D4B8-0020-448F-8711-0C4EB6002E42}" v="2" dt="2023-05-15T09:19:55.4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69" autoAdjust="0"/>
    <p:restoredTop sz="64136" autoAdjust="0"/>
  </p:normalViewPr>
  <p:slideViewPr>
    <p:cSldViewPr snapToGrid="0">
      <p:cViewPr varScale="1">
        <p:scale>
          <a:sx n="44" d="100"/>
          <a:sy n="44" d="100"/>
        </p:scale>
        <p:origin x="868" y="20"/>
      </p:cViewPr>
      <p:guideLst/>
    </p:cSldViewPr>
  </p:slideViewPr>
  <p:notesTextViewPr>
    <p:cViewPr>
      <p:scale>
        <a:sx n="1" d="1"/>
        <a:sy n="1" d="1"/>
      </p:scale>
      <p:origin x="0" y="0"/>
    </p:cViewPr>
  </p:notesTextViewPr>
  <p:notesViewPr>
    <p:cSldViewPr snapToGrid="0">
      <p:cViewPr varScale="1">
        <p:scale>
          <a:sx n="52" d="100"/>
          <a:sy n="52" d="100"/>
        </p:scale>
        <p:origin x="2290"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2DA764-F17D-4295-8A4F-44F273D66C3D}"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4A381306-09E7-4B94-945A-1CA95146F51A}">
      <dgm:prSet phldrT="[Text]"/>
      <dgm:spPr/>
      <dgm:t>
        <a:bodyPr/>
        <a:lstStyle/>
        <a:p>
          <a:r>
            <a:rPr lang="en-US" dirty="0" smtClean="0"/>
            <a:t>Primary Care	</a:t>
          </a:r>
          <a:endParaRPr lang="en-US" dirty="0"/>
        </a:p>
      </dgm:t>
    </dgm:pt>
    <dgm:pt modelId="{5F824663-6BE2-40A3-8772-9AEDF7ADC23A}" type="parTrans" cxnId="{3464BFFE-E5C8-477C-99C1-5180FDEC63E5}">
      <dgm:prSet/>
      <dgm:spPr/>
      <dgm:t>
        <a:bodyPr/>
        <a:lstStyle/>
        <a:p>
          <a:endParaRPr lang="en-US"/>
        </a:p>
      </dgm:t>
    </dgm:pt>
    <dgm:pt modelId="{91D6D89D-127A-42CC-AEDA-1F080490EC60}" type="sibTrans" cxnId="{3464BFFE-E5C8-477C-99C1-5180FDEC63E5}">
      <dgm:prSet/>
      <dgm:spPr/>
      <dgm:t>
        <a:bodyPr/>
        <a:lstStyle/>
        <a:p>
          <a:endParaRPr lang="en-US"/>
        </a:p>
      </dgm:t>
    </dgm:pt>
    <dgm:pt modelId="{0E2BC5E6-0A77-45DE-8FEC-7177E7C9E897}">
      <dgm:prSet phldrT="[Text]"/>
      <dgm:spPr/>
      <dgm:t>
        <a:bodyPr/>
        <a:lstStyle/>
        <a:p>
          <a:r>
            <a:rPr lang="en-US" dirty="0" smtClean="0"/>
            <a:t>Social Prescriber	</a:t>
          </a:r>
          <a:endParaRPr lang="en-US" dirty="0"/>
        </a:p>
      </dgm:t>
    </dgm:pt>
    <dgm:pt modelId="{2529C472-59FF-4CD2-81F4-65FB41377FBA}" type="parTrans" cxnId="{6F1E1334-DFE6-4AC6-A1F9-0CE9204F2A84}">
      <dgm:prSet/>
      <dgm:spPr/>
      <dgm:t>
        <a:bodyPr/>
        <a:lstStyle/>
        <a:p>
          <a:endParaRPr lang="en-US"/>
        </a:p>
      </dgm:t>
    </dgm:pt>
    <dgm:pt modelId="{B08B42EF-BF57-4D43-A8FA-FFD178C68FD5}" type="sibTrans" cxnId="{6F1E1334-DFE6-4AC6-A1F9-0CE9204F2A84}">
      <dgm:prSet/>
      <dgm:spPr/>
      <dgm:t>
        <a:bodyPr/>
        <a:lstStyle/>
        <a:p>
          <a:endParaRPr lang="en-US"/>
        </a:p>
      </dgm:t>
    </dgm:pt>
    <dgm:pt modelId="{2376E35B-8600-47E5-9C2B-806BFC666EED}">
      <dgm:prSet phldrT="[Text]"/>
      <dgm:spPr/>
      <dgm:t>
        <a:bodyPr/>
        <a:lstStyle/>
        <a:p>
          <a:r>
            <a:rPr lang="en-US" dirty="0" smtClean="0"/>
            <a:t>Activity</a:t>
          </a:r>
          <a:endParaRPr lang="en-US" dirty="0"/>
        </a:p>
      </dgm:t>
    </dgm:pt>
    <dgm:pt modelId="{65E5EA85-52BE-4FFB-BC3C-4BB231A90FC6}" type="parTrans" cxnId="{8444CDB4-FEB4-40D3-A419-EBF908A461D3}">
      <dgm:prSet/>
      <dgm:spPr/>
      <dgm:t>
        <a:bodyPr/>
        <a:lstStyle/>
        <a:p>
          <a:endParaRPr lang="en-US"/>
        </a:p>
      </dgm:t>
    </dgm:pt>
    <dgm:pt modelId="{F96E7046-39E2-4BF7-9CEE-EFC04FF075EE}" type="sibTrans" cxnId="{8444CDB4-FEB4-40D3-A419-EBF908A461D3}">
      <dgm:prSet/>
      <dgm:spPr/>
      <dgm:t>
        <a:bodyPr/>
        <a:lstStyle/>
        <a:p>
          <a:endParaRPr lang="en-US"/>
        </a:p>
      </dgm:t>
    </dgm:pt>
    <dgm:pt modelId="{5F3F8DC4-B86D-4154-A236-4A2D08EEA2BD}" type="pres">
      <dgm:prSet presAssocID="{BF2DA764-F17D-4295-8A4F-44F273D66C3D}" presName="Name0" presStyleCnt="0">
        <dgm:presLayoutVars>
          <dgm:dir/>
          <dgm:resizeHandles val="exact"/>
        </dgm:presLayoutVars>
      </dgm:prSet>
      <dgm:spPr/>
      <dgm:t>
        <a:bodyPr/>
        <a:lstStyle/>
        <a:p>
          <a:endParaRPr lang="en-US"/>
        </a:p>
      </dgm:t>
    </dgm:pt>
    <dgm:pt modelId="{755C2C18-E846-4B5C-B3D4-E50049BDE5F7}" type="pres">
      <dgm:prSet presAssocID="{4A381306-09E7-4B94-945A-1CA95146F51A}" presName="node" presStyleLbl="node1" presStyleIdx="0" presStyleCnt="3" custScaleY="49707" custLinFactNeighborX="-836" custLinFactNeighborY="31812">
        <dgm:presLayoutVars>
          <dgm:bulletEnabled val="1"/>
        </dgm:presLayoutVars>
      </dgm:prSet>
      <dgm:spPr/>
      <dgm:t>
        <a:bodyPr/>
        <a:lstStyle/>
        <a:p>
          <a:endParaRPr lang="en-US"/>
        </a:p>
      </dgm:t>
    </dgm:pt>
    <dgm:pt modelId="{C5E55D74-94F1-4739-990C-89942A04F51D}" type="pres">
      <dgm:prSet presAssocID="{91D6D89D-127A-42CC-AEDA-1F080490EC60}" presName="sibTrans" presStyleLbl="sibTrans2D1" presStyleIdx="0" presStyleCnt="2"/>
      <dgm:spPr/>
      <dgm:t>
        <a:bodyPr/>
        <a:lstStyle/>
        <a:p>
          <a:endParaRPr lang="en-US"/>
        </a:p>
      </dgm:t>
    </dgm:pt>
    <dgm:pt modelId="{5AF7DCF7-7773-40B4-BEC4-34A88127690C}" type="pres">
      <dgm:prSet presAssocID="{91D6D89D-127A-42CC-AEDA-1F080490EC60}" presName="connectorText" presStyleLbl="sibTrans2D1" presStyleIdx="0" presStyleCnt="2"/>
      <dgm:spPr/>
      <dgm:t>
        <a:bodyPr/>
        <a:lstStyle/>
        <a:p>
          <a:endParaRPr lang="en-US"/>
        </a:p>
      </dgm:t>
    </dgm:pt>
    <dgm:pt modelId="{1BB0FE0B-B5F5-4BDB-8C07-789CB1288817}" type="pres">
      <dgm:prSet presAssocID="{0E2BC5E6-0A77-45DE-8FEC-7177E7C9E897}" presName="node" presStyleLbl="node1" presStyleIdx="1" presStyleCnt="3" custScaleY="48060" custLinFactNeighborX="0" custLinFactNeighborY="32635">
        <dgm:presLayoutVars>
          <dgm:bulletEnabled val="1"/>
        </dgm:presLayoutVars>
      </dgm:prSet>
      <dgm:spPr/>
      <dgm:t>
        <a:bodyPr/>
        <a:lstStyle/>
        <a:p>
          <a:endParaRPr lang="en-US"/>
        </a:p>
      </dgm:t>
    </dgm:pt>
    <dgm:pt modelId="{B09EE8A9-5E10-4E17-AF88-D21A11FAEC17}" type="pres">
      <dgm:prSet presAssocID="{B08B42EF-BF57-4D43-A8FA-FFD178C68FD5}" presName="sibTrans" presStyleLbl="sibTrans2D1" presStyleIdx="1" presStyleCnt="2"/>
      <dgm:spPr/>
      <dgm:t>
        <a:bodyPr/>
        <a:lstStyle/>
        <a:p>
          <a:endParaRPr lang="en-US"/>
        </a:p>
      </dgm:t>
    </dgm:pt>
    <dgm:pt modelId="{CEC55E89-4B0A-4BA5-8D80-4EFF404657BD}" type="pres">
      <dgm:prSet presAssocID="{B08B42EF-BF57-4D43-A8FA-FFD178C68FD5}" presName="connectorText" presStyleLbl="sibTrans2D1" presStyleIdx="1" presStyleCnt="2"/>
      <dgm:spPr/>
      <dgm:t>
        <a:bodyPr/>
        <a:lstStyle/>
        <a:p>
          <a:endParaRPr lang="en-US"/>
        </a:p>
      </dgm:t>
    </dgm:pt>
    <dgm:pt modelId="{9F4EE077-330B-41E6-9CF3-7609477E3AA5}" type="pres">
      <dgm:prSet presAssocID="{2376E35B-8600-47E5-9C2B-806BFC666EED}" presName="node" presStyleLbl="node1" presStyleIdx="2" presStyleCnt="3" custScaleY="43120" custLinFactNeighborX="837" custLinFactNeighborY="35105">
        <dgm:presLayoutVars>
          <dgm:bulletEnabled val="1"/>
        </dgm:presLayoutVars>
      </dgm:prSet>
      <dgm:spPr/>
      <dgm:t>
        <a:bodyPr/>
        <a:lstStyle/>
        <a:p>
          <a:endParaRPr lang="en-US"/>
        </a:p>
      </dgm:t>
    </dgm:pt>
  </dgm:ptLst>
  <dgm:cxnLst>
    <dgm:cxn modelId="{51B832BA-34B5-4ADA-B6C8-B9E8E01F7841}" type="presOf" srcId="{B08B42EF-BF57-4D43-A8FA-FFD178C68FD5}" destId="{B09EE8A9-5E10-4E17-AF88-D21A11FAEC17}" srcOrd="0" destOrd="0" presId="urn:microsoft.com/office/officeart/2005/8/layout/process1"/>
    <dgm:cxn modelId="{F5E8B210-E822-49B6-8149-114B9BDA8DC4}" type="presOf" srcId="{0E2BC5E6-0A77-45DE-8FEC-7177E7C9E897}" destId="{1BB0FE0B-B5F5-4BDB-8C07-789CB1288817}" srcOrd="0" destOrd="0" presId="urn:microsoft.com/office/officeart/2005/8/layout/process1"/>
    <dgm:cxn modelId="{C0CC9E65-6813-4B82-9B50-28CC3989DACF}" type="presOf" srcId="{2376E35B-8600-47E5-9C2B-806BFC666EED}" destId="{9F4EE077-330B-41E6-9CF3-7609477E3AA5}" srcOrd="0" destOrd="0" presId="urn:microsoft.com/office/officeart/2005/8/layout/process1"/>
    <dgm:cxn modelId="{E2BE4EE4-D3BB-4697-A73D-987AF30BD8A3}" type="presOf" srcId="{91D6D89D-127A-42CC-AEDA-1F080490EC60}" destId="{5AF7DCF7-7773-40B4-BEC4-34A88127690C}" srcOrd="1" destOrd="0" presId="urn:microsoft.com/office/officeart/2005/8/layout/process1"/>
    <dgm:cxn modelId="{130D3BEA-30D7-44AE-ACEB-52600EAA0F9A}" type="presOf" srcId="{B08B42EF-BF57-4D43-A8FA-FFD178C68FD5}" destId="{CEC55E89-4B0A-4BA5-8D80-4EFF404657BD}" srcOrd="1" destOrd="0" presId="urn:microsoft.com/office/officeart/2005/8/layout/process1"/>
    <dgm:cxn modelId="{8444CDB4-FEB4-40D3-A419-EBF908A461D3}" srcId="{BF2DA764-F17D-4295-8A4F-44F273D66C3D}" destId="{2376E35B-8600-47E5-9C2B-806BFC666EED}" srcOrd="2" destOrd="0" parTransId="{65E5EA85-52BE-4FFB-BC3C-4BB231A90FC6}" sibTransId="{F96E7046-39E2-4BF7-9CEE-EFC04FF075EE}"/>
    <dgm:cxn modelId="{6F1E1334-DFE6-4AC6-A1F9-0CE9204F2A84}" srcId="{BF2DA764-F17D-4295-8A4F-44F273D66C3D}" destId="{0E2BC5E6-0A77-45DE-8FEC-7177E7C9E897}" srcOrd="1" destOrd="0" parTransId="{2529C472-59FF-4CD2-81F4-65FB41377FBA}" sibTransId="{B08B42EF-BF57-4D43-A8FA-FFD178C68FD5}"/>
    <dgm:cxn modelId="{3464BFFE-E5C8-477C-99C1-5180FDEC63E5}" srcId="{BF2DA764-F17D-4295-8A4F-44F273D66C3D}" destId="{4A381306-09E7-4B94-945A-1CA95146F51A}" srcOrd="0" destOrd="0" parTransId="{5F824663-6BE2-40A3-8772-9AEDF7ADC23A}" sibTransId="{91D6D89D-127A-42CC-AEDA-1F080490EC60}"/>
    <dgm:cxn modelId="{2E5DACA3-1CF3-4AC1-80A2-DD266CF28020}" type="presOf" srcId="{91D6D89D-127A-42CC-AEDA-1F080490EC60}" destId="{C5E55D74-94F1-4739-990C-89942A04F51D}" srcOrd="0" destOrd="0" presId="urn:microsoft.com/office/officeart/2005/8/layout/process1"/>
    <dgm:cxn modelId="{ED62ACD2-A7E9-4239-BC7E-ECF8A19B0F2F}" type="presOf" srcId="{BF2DA764-F17D-4295-8A4F-44F273D66C3D}" destId="{5F3F8DC4-B86D-4154-A236-4A2D08EEA2BD}" srcOrd="0" destOrd="0" presId="urn:microsoft.com/office/officeart/2005/8/layout/process1"/>
    <dgm:cxn modelId="{B04C8981-C27B-4764-BDD4-39C885D4E6D4}" type="presOf" srcId="{4A381306-09E7-4B94-945A-1CA95146F51A}" destId="{755C2C18-E846-4B5C-B3D4-E50049BDE5F7}" srcOrd="0" destOrd="0" presId="urn:microsoft.com/office/officeart/2005/8/layout/process1"/>
    <dgm:cxn modelId="{83D72FA5-CD09-41EF-A7EC-9033D5EC5CF3}" type="presParOf" srcId="{5F3F8DC4-B86D-4154-A236-4A2D08EEA2BD}" destId="{755C2C18-E846-4B5C-B3D4-E50049BDE5F7}" srcOrd="0" destOrd="0" presId="urn:microsoft.com/office/officeart/2005/8/layout/process1"/>
    <dgm:cxn modelId="{177C777A-D9AC-49FB-8A6E-3F3BC7359446}" type="presParOf" srcId="{5F3F8DC4-B86D-4154-A236-4A2D08EEA2BD}" destId="{C5E55D74-94F1-4739-990C-89942A04F51D}" srcOrd="1" destOrd="0" presId="urn:microsoft.com/office/officeart/2005/8/layout/process1"/>
    <dgm:cxn modelId="{08134FD4-75E1-4B25-9ABB-D97921BDB443}" type="presParOf" srcId="{C5E55D74-94F1-4739-990C-89942A04F51D}" destId="{5AF7DCF7-7773-40B4-BEC4-34A88127690C}" srcOrd="0" destOrd="0" presId="urn:microsoft.com/office/officeart/2005/8/layout/process1"/>
    <dgm:cxn modelId="{5172E995-0FEE-457A-8E02-849AC937749A}" type="presParOf" srcId="{5F3F8DC4-B86D-4154-A236-4A2D08EEA2BD}" destId="{1BB0FE0B-B5F5-4BDB-8C07-789CB1288817}" srcOrd="2" destOrd="0" presId="urn:microsoft.com/office/officeart/2005/8/layout/process1"/>
    <dgm:cxn modelId="{C01591C8-5CDA-4B40-BB15-FDDF2B28BF4D}" type="presParOf" srcId="{5F3F8DC4-B86D-4154-A236-4A2D08EEA2BD}" destId="{B09EE8A9-5E10-4E17-AF88-D21A11FAEC17}" srcOrd="3" destOrd="0" presId="urn:microsoft.com/office/officeart/2005/8/layout/process1"/>
    <dgm:cxn modelId="{0364F2B7-6B17-4B80-B415-0DC98B5D72C9}" type="presParOf" srcId="{B09EE8A9-5E10-4E17-AF88-D21A11FAEC17}" destId="{CEC55E89-4B0A-4BA5-8D80-4EFF404657BD}" srcOrd="0" destOrd="0" presId="urn:microsoft.com/office/officeart/2005/8/layout/process1"/>
    <dgm:cxn modelId="{AC97E14C-0DBC-4A6C-A559-5502C1A0219C}" type="presParOf" srcId="{5F3F8DC4-B86D-4154-A236-4A2D08EEA2BD}" destId="{9F4EE077-330B-41E6-9CF3-7609477E3AA5}" srcOrd="4" destOrd="0" presId="urn:microsoft.com/office/officeart/2005/8/layout/process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CD235A-8078-41F7-9790-D5D5936756B7}" type="doc">
      <dgm:prSet loTypeId="urn:microsoft.com/office/officeart/2005/8/layout/process1" loCatId="process" qsTypeId="urn:microsoft.com/office/officeart/2005/8/quickstyle/simple1" qsCatId="simple" csTypeId="urn:microsoft.com/office/officeart/2005/8/colors/accent1_2" csCatId="accent1" phldr="1"/>
      <dgm:spPr/>
    </dgm:pt>
    <dgm:pt modelId="{8D48A281-66F9-424B-B78A-803D64424B40}">
      <dgm:prSet phldrT="[Text]"/>
      <dgm:spPr/>
      <dgm:t>
        <a:bodyPr/>
        <a:lstStyle/>
        <a:p>
          <a:pPr algn="l"/>
          <a:r>
            <a:rPr lang="en-US" dirty="0" smtClean="0"/>
            <a:t>Primary Care</a:t>
          </a:r>
          <a:endParaRPr lang="en-US" dirty="0"/>
        </a:p>
      </dgm:t>
    </dgm:pt>
    <dgm:pt modelId="{1AF476C7-91FB-40A4-BD33-CC6280BEC8FC}" type="parTrans" cxnId="{A41C2185-1470-473C-B0D5-BF1359BDF3C7}">
      <dgm:prSet/>
      <dgm:spPr/>
      <dgm:t>
        <a:bodyPr/>
        <a:lstStyle/>
        <a:p>
          <a:endParaRPr lang="en-US"/>
        </a:p>
      </dgm:t>
    </dgm:pt>
    <dgm:pt modelId="{00F7AABD-8A5A-4A1D-AE8C-57CC5F2D0C90}" type="sibTrans" cxnId="{A41C2185-1470-473C-B0D5-BF1359BDF3C7}">
      <dgm:prSet/>
      <dgm:spPr/>
      <dgm:t>
        <a:bodyPr/>
        <a:lstStyle/>
        <a:p>
          <a:endParaRPr lang="en-US"/>
        </a:p>
      </dgm:t>
    </dgm:pt>
    <dgm:pt modelId="{2D85A88D-A64C-48CA-AB69-41EB658EB1BC}">
      <dgm:prSet phldrT="[Text]"/>
      <dgm:spPr/>
      <dgm:t>
        <a:bodyPr/>
        <a:lstStyle/>
        <a:p>
          <a:r>
            <a:rPr lang="en-US" dirty="0" smtClean="0"/>
            <a:t>Social Prescriber</a:t>
          </a:r>
          <a:endParaRPr lang="en-US" dirty="0"/>
        </a:p>
      </dgm:t>
    </dgm:pt>
    <dgm:pt modelId="{2F440334-043C-4F0A-929A-B17A7021943D}" type="parTrans" cxnId="{7808F406-A554-4F4D-BE94-EBBFD290A145}">
      <dgm:prSet/>
      <dgm:spPr/>
      <dgm:t>
        <a:bodyPr/>
        <a:lstStyle/>
        <a:p>
          <a:endParaRPr lang="en-US"/>
        </a:p>
      </dgm:t>
    </dgm:pt>
    <dgm:pt modelId="{0F680EB8-9911-4B9A-BF01-A731DDA5C340}" type="sibTrans" cxnId="{7808F406-A554-4F4D-BE94-EBBFD290A145}">
      <dgm:prSet/>
      <dgm:spPr/>
      <dgm:t>
        <a:bodyPr/>
        <a:lstStyle/>
        <a:p>
          <a:endParaRPr lang="en-US"/>
        </a:p>
      </dgm:t>
    </dgm:pt>
    <dgm:pt modelId="{96EAA62A-389A-4546-9AF1-E5889DCBFC08}">
      <dgm:prSet phldrT="[Text]"/>
      <dgm:spPr/>
      <dgm:t>
        <a:bodyPr/>
        <a:lstStyle/>
        <a:p>
          <a:r>
            <a:rPr lang="en-US" dirty="0" smtClean="0"/>
            <a:t>Activity</a:t>
          </a:r>
          <a:endParaRPr lang="en-US" dirty="0"/>
        </a:p>
      </dgm:t>
    </dgm:pt>
    <dgm:pt modelId="{52A0124E-AD3D-4ECA-BCA7-8FA50F792337}" type="parTrans" cxnId="{5A33BC51-A816-433A-BCB0-DF9047CEF57D}">
      <dgm:prSet/>
      <dgm:spPr/>
      <dgm:t>
        <a:bodyPr/>
        <a:lstStyle/>
        <a:p>
          <a:endParaRPr lang="en-US"/>
        </a:p>
      </dgm:t>
    </dgm:pt>
    <dgm:pt modelId="{97E1DA55-1497-447B-95EF-6FF9E9599C3E}" type="sibTrans" cxnId="{5A33BC51-A816-433A-BCB0-DF9047CEF57D}">
      <dgm:prSet/>
      <dgm:spPr/>
      <dgm:t>
        <a:bodyPr/>
        <a:lstStyle/>
        <a:p>
          <a:endParaRPr lang="en-US"/>
        </a:p>
      </dgm:t>
    </dgm:pt>
    <dgm:pt modelId="{885FB2FF-B692-4163-8094-8659539F7230}" type="pres">
      <dgm:prSet presAssocID="{F5CD235A-8078-41F7-9790-D5D5936756B7}" presName="Name0" presStyleCnt="0">
        <dgm:presLayoutVars>
          <dgm:dir/>
          <dgm:resizeHandles val="exact"/>
        </dgm:presLayoutVars>
      </dgm:prSet>
      <dgm:spPr/>
    </dgm:pt>
    <dgm:pt modelId="{4D6E1BCA-CB4C-4FB1-8825-AD26B024EF8F}" type="pres">
      <dgm:prSet presAssocID="{8D48A281-66F9-424B-B78A-803D64424B40}" presName="node" presStyleLbl="node1" presStyleIdx="0" presStyleCnt="3" custLinFactNeighborX="-836" custLinFactNeighborY="1488">
        <dgm:presLayoutVars>
          <dgm:bulletEnabled val="1"/>
        </dgm:presLayoutVars>
      </dgm:prSet>
      <dgm:spPr/>
      <dgm:t>
        <a:bodyPr/>
        <a:lstStyle/>
        <a:p>
          <a:endParaRPr lang="en-US"/>
        </a:p>
      </dgm:t>
    </dgm:pt>
    <dgm:pt modelId="{1FB2D218-814A-48EF-87DA-0B74B59810EB}" type="pres">
      <dgm:prSet presAssocID="{00F7AABD-8A5A-4A1D-AE8C-57CC5F2D0C90}" presName="sibTrans" presStyleLbl="sibTrans2D1" presStyleIdx="0" presStyleCnt="2"/>
      <dgm:spPr/>
      <dgm:t>
        <a:bodyPr/>
        <a:lstStyle/>
        <a:p>
          <a:endParaRPr lang="en-US"/>
        </a:p>
      </dgm:t>
    </dgm:pt>
    <dgm:pt modelId="{AC991EDC-8526-4DBE-885E-225820AF1581}" type="pres">
      <dgm:prSet presAssocID="{00F7AABD-8A5A-4A1D-AE8C-57CC5F2D0C90}" presName="connectorText" presStyleLbl="sibTrans2D1" presStyleIdx="0" presStyleCnt="2"/>
      <dgm:spPr/>
      <dgm:t>
        <a:bodyPr/>
        <a:lstStyle/>
        <a:p>
          <a:endParaRPr lang="en-US"/>
        </a:p>
      </dgm:t>
    </dgm:pt>
    <dgm:pt modelId="{03987900-87DA-40E5-B6EF-0623DC2A433B}" type="pres">
      <dgm:prSet presAssocID="{2D85A88D-A64C-48CA-AB69-41EB658EB1BC}" presName="node" presStyleLbl="node1" presStyleIdx="1" presStyleCnt="3" custLinFactNeighborX="-836" custLinFactNeighborY="1488">
        <dgm:presLayoutVars>
          <dgm:bulletEnabled val="1"/>
        </dgm:presLayoutVars>
      </dgm:prSet>
      <dgm:spPr/>
      <dgm:t>
        <a:bodyPr/>
        <a:lstStyle/>
        <a:p>
          <a:endParaRPr lang="en-US"/>
        </a:p>
      </dgm:t>
    </dgm:pt>
    <dgm:pt modelId="{422172AA-4A96-4B12-BAC2-85580ADB0B96}" type="pres">
      <dgm:prSet presAssocID="{0F680EB8-9911-4B9A-BF01-A731DDA5C340}" presName="sibTrans" presStyleLbl="sibTrans2D1" presStyleIdx="1" presStyleCnt="2"/>
      <dgm:spPr/>
      <dgm:t>
        <a:bodyPr/>
        <a:lstStyle/>
        <a:p>
          <a:endParaRPr lang="en-US"/>
        </a:p>
      </dgm:t>
    </dgm:pt>
    <dgm:pt modelId="{A061B728-10AB-4544-92FC-05AA46B05882}" type="pres">
      <dgm:prSet presAssocID="{0F680EB8-9911-4B9A-BF01-A731DDA5C340}" presName="connectorText" presStyleLbl="sibTrans2D1" presStyleIdx="1" presStyleCnt="2"/>
      <dgm:spPr/>
      <dgm:t>
        <a:bodyPr/>
        <a:lstStyle/>
        <a:p>
          <a:endParaRPr lang="en-US"/>
        </a:p>
      </dgm:t>
    </dgm:pt>
    <dgm:pt modelId="{C8C181A1-974D-4044-AACF-B8182769CACD}" type="pres">
      <dgm:prSet presAssocID="{96EAA62A-389A-4546-9AF1-E5889DCBFC08}" presName="node" presStyleLbl="node1" presStyleIdx="2" presStyleCnt="3" custLinFactNeighborX="-836" custLinFactNeighborY="1488">
        <dgm:presLayoutVars>
          <dgm:bulletEnabled val="1"/>
        </dgm:presLayoutVars>
      </dgm:prSet>
      <dgm:spPr/>
      <dgm:t>
        <a:bodyPr/>
        <a:lstStyle/>
        <a:p>
          <a:endParaRPr lang="en-US"/>
        </a:p>
      </dgm:t>
    </dgm:pt>
  </dgm:ptLst>
  <dgm:cxnLst>
    <dgm:cxn modelId="{5A33BC51-A816-433A-BCB0-DF9047CEF57D}" srcId="{F5CD235A-8078-41F7-9790-D5D5936756B7}" destId="{96EAA62A-389A-4546-9AF1-E5889DCBFC08}" srcOrd="2" destOrd="0" parTransId="{52A0124E-AD3D-4ECA-BCA7-8FA50F792337}" sibTransId="{97E1DA55-1497-447B-95EF-6FF9E9599C3E}"/>
    <dgm:cxn modelId="{47FDACA5-39A3-4B37-9C24-B1FC2EF38064}" type="presOf" srcId="{96EAA62A-389A-4546-9AF1-E5889DCBFC08}" destId="{C8C181A1-974D-4044-AACF-B8182769CACD}" srcOrd="0" destOrd="0" presId="urn:microsoft.com/office/officeart/2005/8/layout/process1"/>
    <dgm:cxn modelId="{7808F406-A554-4F4D-BE94-EBBFD290A145}" srcId="{F5CD235A-8078-41F7-9790-D5D5936756B7}" destId="{2D85A88D-A64C-48CA-AB69-41EB658EB1BC}" srcOrd="1" destOrd="0" parTransId="{2F440334-043C-4F0A-929A-B17A7021943D}" sibTransId="{0F680EB8-9911-4B9A-BF01-A731DDA5C340}"/>
    <dgm:cxn modelId="{C3349444-B788-4EBD-9657-A91602C3780D}" type="presOf" srcId="{0F680EB8-9911-4B9A-BF01-A731DDA5C340}" destId="{A061B728-10AB-4544-92FC-05AA46B05882}" srcOrd="1" destOrd="0" presId="urn:microsoft.com/office/officeart/2005/8/layout/process1"/>
    <dgm:cxn modelId="{903B18C9-FD39-4AE3-8196-52C01EA8D594}" type="presOf" srcId="{F5CD235A-8078-41F7-9790-D5D5936756B7}" destId="{885FB2FF-B692-4163-8094-8659539F7230}" srcOrd="0" destOrd="0" presId="urn:microsoft.com/office/officeart/2005/8/layout/process1"/>
    <dgm:cxn modelId="{A41C2185-1470-473C-B0D5-BF1359BDF3C7}" srcId="{F5CD235A-8078-41F7-9790-D5D5936756B7}" destId="{8D48A281-66F9-424B-B78A-803D64424B40}" srcOrd="0" destOrd="0" parTransId="{1AF476C7-91FB-40A4-BD33-CC6280BEC8FC}" sibTransId="{00F7AABD-8A5A-4A1D-AE8C-57CC5F2D0C90}"/>
    <dgm:cxn modelId="{FFD4C415-3332-4100-99E1-40C651142C97}" type="presOf" srcId="{00F7AABD-8A5A-4A1D-AE8C-57CC5F2D0C90}" destId="{1FB2D218-814A-48EF-87DA-0B74B59810EB}" srcOrd="0" destOrd="0" presId="urn:microsoft.com/office/officeart/2005/8/layout/process1"/>
    <dgm:cxn modelId="{CEFE5106-F0A0-4877-9728-9D45806B7FED}" type="presOf" srcId="{0F680EB8-9911-4B9A-BF01-A731DDA5C340}" destId="{422172AA-4A96-4B12-BAC2-85580ADB0B96}" srcOrd="0" destOrd="0" presId="urn:microsoft.com/office/officeart/2005/8/layout/process1"/>
    <dgm:cxn modelId="{625DA179-2A69-4EA7-9F26-737A7F91BAAC}" type="presOf" srcId="{8D48A281-66F9-424B-B78A-803D64424B40}" destId="{4D6E1BCA-CB4C-4FB1-8825-AD26B024EF8F}" srcOrd="0" destOrd="0" presId="urn:microsoft.com/office/officeart/2005/8/layout/process1"/>
    <dgm:cxn modelId="{BB79ABE1-8434-47F5-8728-E372E43796FA}" type="presOf" srcId="{00F7AABD-8A5A-4A1D-AE8C-57CC5F2D0C90}" destId="{AC991EDC-8526-4DBE-885E-225820AF1581}" srcOrd="1" destOrd="0" presId="urn:microsoft.com/office/officeart/2005/8/layout/process1"/>
    <dgm:cxn modelId="{DB61D642-8A4A-4913-BD79-D8106561EB74}" type="presOf" srcId="{2D85A88D-A64C-48CA-AB69-41EB658EB1BC}" destId="{03987900-87DA-40E5-B6EF-0623DC2A433B}" srcOrd="0" destOrd="0" presId="urn:microsoft.com/office/officeart/2005/8/layout/process1"/>
    <dgm:cxn modelId="{632EA2D1-6416-49C1-8263-5E0E2DCC0752}" type="presParOf" srcId="{885FB2FF-B692-4163-8094-8659539F7230}" destId="{4D6E1BCA-CB4C-4FB1-8825-AD26B024EF8F}" srcOrd="0" destOrd="0" presId="urn:microsoft.com/office/officeart/2005/8/layout/process1"/>
    <dgm:cxn modelId="{F7CE2A6E-CBDD-44C1-B5F6-EABAE069E5CC}" type="presParOf" srcId="{885FB2FF-B692-4163-8094-8659539F7230}" destId="{1FB2D218-814A-48EF-87DA-0B74B59810EB}" srcOrd="1" destOrd="0" presId="urn:microsoft.com/office/officeart/2005/8/layout/process1"/>
    <dgm:cxn modelId="{9BAB49F6-6146-4E4A-BFEE-18C5E835E6AB}" type="presParOf" srcId="{1FB2D218-814A-48EF-87DA-0B74B59810EB}" destId="{AC991EDC-8526-4DBE-885E-225820AF1581}" srcOrd="0" destOrd="0" presId="urn:microsoft.com/office/officeart/2005/8/layout/process1"/>
    <dgm:cxn modelId="{834FC6E2-844F-4E04-B730-A05853A6A4C0}" type="presParOf" srcId="{885FB2FF-B692-4163-8094-8659539F7230}" destId="{03987900-87DA-40E5-B6EF-0623DC2A433B}" srcOrd="2" destOrd="0" presId="urn:microsoft.com/office/officeart/2005/8/layout/process1"/>
    <dgm:cxn modelId="{E26387C3-69AD-4D40-B47E-42DEECD426DB}" type="presParOf" srcId="{885FB2FF-B692-4163-8094-8659539F7230}" destId="{422172AA-4A96-4B12-BAC2-85580ADB0B96}" srcOrd="3" destOrd="0" presId="urn:microsoft.com/office/officeart/2005/8/layout/process1"/>
    <dgm:cxn modelId="{A34CDAB8-345B-4592-94FA-0F812A8A0DB9}" type="presParOf" srcId="{422172AA-4A96-4B12-BAC2-85580ADB0B96}" destId="{A061B728-10AB-4544-92FC-05AA46B05882}" srcOrd="0" destOrd="0" presId="urn:microsoft.com/office/officeart/2005/8/layout/process1"/>
    <dgm:cxn modelId="{984F85D9-C78D-4665-A2CD-8A8832065BE6}" type="presParOf" srcId="{885FB2FF-B692-4163-8094-8659539F7230}" destId="{C8C181A1-974D-4044-AACF-B8182769CACD}" srcOrd="4" destOrd="0" presId="urn:microsoft.com/office/officeart/2005/8/layout/process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5C2C18-E846-4B5C-B3D4-E50049BDE5F7}">
      <dsp:nvSpPr>
        <dsp:cNvPr id="0" name=""/>
        <dsp:cNvSpPr/>
      </dsp:nvSpPr>
      <dsp:spPr>
        <a:xfrm>
          <a:off x="4" y="63241"/>
          <a:ext cx="2762398" cy="8238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Primary Care	</a:t>
          </a:r>
          <a:endParaRPr lang="en-US" sz="2800" kern="1200" dirty="0"/>
        </a:p>
      </dsp:txBody>
      <dsp:txXfrm>
        <a:off x="24134" y="87371"/>
        <a:ext cx="2714138" cy="775603"/>
      </dsp:txXfrm>
    </dsp:sp>
    <dsp:sp modelId="{C5E55D74-94F1-4739-990C-89942A04F51D}">
      <dsp:nvSpPr>
        <dsp:cNvPr id="0" name=""/>
        <dsp:cNvSpPr/>
      </dsp:nvSpPr>
      <dsp:spPr>
        <a:xfrm rot="12104">
          <a:off x="3040951" y="139519"/>
          <a:ext cx="590528" cy="68507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a:off x="3040952" y="276222"/>
        <a:ext cx="413370" cy="411044"/>
      </dsp:txXfrm>
    </dsp:sp>
    <dsp:sp modelId="{1BB0FE0B-B5F5-4BDB-8C07-789CB1288817}">
      <dsp:nvSpPr>
        <dsp:cNvPr id="0" name=""/>
        <dsp:cNvSpPr/>
      </dsp:nvSpPr>
      <dsp:spPr>
        <a:xfrm>
          <a:off x="3876600" y="90539"/>
          <a:ext cx="2762398" cy="796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Social Prescriber	</a:t>
          </a:r>
          <a:endParaRPr lang="en-US" sz="2800" kern="1200" dirty="0"/>
        </a:p>
      </dsp:txBody>
      <dsp:txXfrm>
        <a:off x="3899931" y="113870"/>
        <a:ext cx="2715736" cy="749903"/>
      </dsp:txXfrm>
    </dsp:sp>
    <dsp:sp modelId="{B09EE8A9-5E10-4E17-AF88-D21A11FAEC17}">
      <dsp:nvSpPr>
        <dsp:cNvPr id="0" name=""/>
        <dsp:cNvSpPr/>
      </dsp:nvSpPr>
      <dsp:spPr>
        <a:xfrm rot="36303">
          <a:off x="6917533" y="166930"/>
          <a:ext cx="590559" cy="68507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a:off x="6917538" y="303010"/>
        <a:ext cx="413391" cy="411044"/>
      </dsp:txXfrm>
    </dsp:sp>
    <dsp:sp modelId="{9F4EE077-330B-41E6-9CF3-7609477E3AA5}">
      <dsp:nvSpPr>
        <dsp:cNvPr id="0" name=""/>
        <dsp:cNvSpPr/>
      </dsp:nvSpPr>
      <dsp:spPr>
        <a:xfrm>
          <a:off x="7753201" y="172417"/>
          <a:ext cx="2762398" cy="71468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Activity</a:t>
          </a:r>
          <a:endParaRPr lang="en-US" sz="2800" kern="1200" dirty="0"/>
        </a:p>
      </dsp:txBody>
      <dsp:txXfrm>
        <a:off x="7774133" y="193349"/>
        <a:ext cx="2720534" cy="6728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6E1BCA-CB4C-4FB1-8825-AD26B024EF8F}">
      <dsp:nvSpPr>
        <dsp:cNvPr id="0" name=""/>
        <dsp:cNvSpPr/>
      </dsp:nvSpPr>
      <dsp:spPr>
        <a:xfrm>
          <a:off x="4" y="0"/>
          <a:ext cx="2762398" cy="8156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n-US" sz="2900" kern="1200" dirty="0" smtClean="0"/>
            <a:t>Primary Care</a:t>
          </a:r>
          <a:endParaRPr lang="en-US" sz="2900" kern="1200" dirty="0"/>
        </a:p>
      </dsp:txBody>
      <dsp:txXfrm>
        <a:off x="23895" y="23891"/>
        <a:ext cx="2714616" cy="767902"/>
      </dsp:txXfrm>
    </dsp:sp>
    <dsp:sp modelId="{1FB2D218-814A-48EF-87DA-0B74B59810EB}">
      <dsp:nvSpPr>
        <dsp:cNvPr id="0" name=""/>
        <dsp:cNvSpPr/>
      </dsp:nvSpPr>
      <dsp:spPr>
        <a:xfrm>
          <a:off x="3038643" y="65304"/>
          <a:ext cx="585628" cy="68507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a:off x="3038643" y="202319"/>
        <a:ext cx="409940" cy="411044"/>
      </dsp:txXfrm>
    </dsp:sp>
    <dsp:sp modelId="{03987900-87DA-40E5-B6EF-0623DC2A433B}">
      <dsp:nvSpPr>
        <dsp:cNvPr id="0" name=""/>
        <dsp:cNvSpPr/>
      </dsp:nvSpPr>
      <dsp:spPr>
        <a:xfrm>
          <a:off x="3867363" y="0"/>
          <a:ext cx="2762398" cy="8156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Social Prescriber</a:t>
          </a:r>
          <a:endParaRPr lang="en-US" sz="2900" kern="1200" dirty="0"/>
        </a:p>
      </dsp:txBody>
      <dsp:txXfrm>
        <a:off x="3891254" y="23891"/>
        <a:ext cx="2714616" cy="767902"/>
      </dsp:txXfrm>
    </dsp:sp>
    <dsp:sp modelId="{422172AA-4A96-4B12-BAC2-85580ADB0B96}">
      <dsp:nvSpPr>
        <dsp:cNvPr id="0" name=""/>
        <dsp:cNvSpPr/>
      </dsp:nvSpPr>
      <dsp:spPr>
        <a:xfrm>
          <a:off x="6906001" y="65304"/>
          <a:ext cx="585628" cy="68507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a:off x="6906001" y="202319"/>
        <a:ext cx="409940" cy="411044"/>
      </dsp:txXfrm>
    </dsp:sp>
    <dsp:sp modelId="{C8C181A1-974D-4044-AACF-B8182769CACD}">
      <dsp:nvSpPr>
        <dsp:cNvPr id="0" name=""/>
        <dsp:cNvSpPr/>
      </dsp:nvSpPr>
      <dsp:spPr>
        <a:xfrm>
          <a:off x="7734721" y="0"/>
          <a:ext cx="2762398" cy="8156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Activity</a:t>
          </a:r>
          <a:endParaRPr lang="en-US" sz="2900" kern="1200" dirty="0"/>
        </a:p>
      </dsp:txBody>
      <dsp:txXfrm>
        <a:off x="7758612" y="23891"/>
        <a:ext cx="2714616" cy="767902"/>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1F475A0-E1A8-4FBE-B37B-1C6C8F871142}" type="datetimeFigureOut">
              <a:rPr lang="en-GB" smtClean="0"/>
              <a:t>30/08/2023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982C7C8-BCEA-45F9-96DF-97AB04A927FF}" type="slidenum">
              <a:rPr lang="en-GB" smtClean="0"/>
              <a:t>‹#›</a:t>
            </a:fld>
            <a:endParaRPr lang="en-GB"/>
          </a:p>
        </p:txBody>
      </p:sp>
    </p:spTree>
    <p:extLst>
      <p:ext uri="{BB962C8B-B14F-4D97-AF65-F5344CB8AC3E}">
        <p14:creationId xmlns:p14="http://schemas.microsoft.com/office/powerpoint/2010/main" val="39498886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D1939E-4EBB-4704-88A0-716B29C4BACC}" type="datetimeFigureOut">
              <a:rPr lang="en-GB" smtClean="0"/>
              <a:t>30/08/2023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DFD330-AA71-4B10-9B5A-7F7217595F62}" type="slidenum">
              <a:rPr lang="en-GB" smtClean="0"/>
              <a:t>‹#›</a:t>
            </a:fld>
            <a:endParaRPr lang="en-GB"/>
          </a:p>
        </p:txBody>
      </p:sp>
    </p:spTree>
    <p:extLst>
      <p:ext uri="{BB962C8B-B14F-4D97-AF65-F5344CB8AC3E}">
        <p14:creationId xmlns:p14="http://schemas.microsoft.com/office/powerpoint/2010/main" val="219287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DDFD330-AA71-4B10-9B5A-7F7217595F62}" type="slidenum">
              <a:rPr lang="en-GB" smtClean="0"/>
              <a:t>1</a:t>
            </a:fld>
            <a:endParaRPr lang="en-GB"/>
          </a:p>
        </p:txBody>
      </p:sp>
    </p:spTree>
    <p:extLst>
      <p:ext uri="{BB962C8B-B14F-4D97-AF65-F5344CB8AC3E}">
        <p14:creationId xmlns:p14="http://schemas.microsoft.com/office/powerpoint/2010/main" val="16836728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smtClean="0"/>
              <a:t>This diagram demonstrates</a:t>
            </a:r>
            <a:r>
              <a:rPr lang="en-GB" sz="1800" baseline="0" dirty="0" smtClean="0"/>
              <a:t> the pathway for social prescribing for those requiring greater support.  The HCP determines the patients need for social prescribing and makes a referral to the local social prescriber. </a:t>
            </a:r>
          </a:p>
          <a:p>
            <a:r>
              <a:rPr lang="en-GB" sz="1800" baseline="0" dirty="0" smtClean="0"/>
              <a:t>The social prescriber develops a plan with the patient and refers the patient to local services and groups.</a:t>
            </a:r>
          </a:p>
          <a:p>
            <a:r>
              <a:rPr lang="en-GB" sz="1800" baseline="0" dirty="0" smtClean="0"/>
              <a:t>Progress is reported back to the social prescriber from the support services, and to the referrer.  </a:t>
            </a:r>
          </a:p>
          <a:p>
            <a:endParaRPr lang="en-GB" sz="1800" baseline="0" dirty="0" smtClean="0"/>
          </a:p>
          <a:p>
            <a:r>
              <a:rPr lang="en-GB" sz="1800" baseline="0" dirty="0" smtClean="0"/>
              <a:t>In some instances HCP professionals may refer to services themselves, where a social prescriber is not available.  </a:t>
            </a:r>
          </a:p>
          <a:p>
            <a:endParaRPr lang="en-GB" sz="1800" baseline="0" dirty="0" smtClean="0"/>
          </a:p>
          <a:p>
            <a:endParaRPr lang="en-GB" sz="18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smtClean="0">
              <a:effectLst/>
              <a:latin typeface="STIX"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smtClean="0">
              <a:effectLst/>
              <a:latin typeface="STIX"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STIX"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STIX"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STIX"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AFD143EA-322B-6E43-84B5-3681E3AA9430}" type="slidenum">
              <a:rPr lang="en-US" smtClean="0"/>
              <a:t>10</a:t>
            </a:fld>
            <a:endParaRPr lang="en-US"/>
          </a:p>
        </p:txBody>
      </p:sp>
    </p:spTree>
    <p:extLst>
      <p:ext uri="{BB962C8B-B14F-4D97-AF65-F5344CB8AC3E}">
        <p14:creationId xmlns:p14="http://schemas.microsoft.com/office/powerpoint/2010/main" val="21628976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slide demonstrates the various methods</a:t>
            </a:r>
            <a:r>
              <a:rPr lang="en-GB" baseline="0" dirty="0" smtClean="0"/>
              <a:t> of social prescribing, as previously described.  </a:t>
            </a:r>
          </a:p>
          <a:p>
            <a:endParaRPr lang="en-GB" baseline="0" dirty="0" smtClean="0"/>
          </a:p>
          <a:p>
            <a:r>
              <a:rPr lang="en-GB" baseline="0" dirty="0" smtClean="0"/>
              <a:t>Sign posting involves direct sign posting to the activity and takes the least amount of time to implement as it involves the individual seeking out the activity. </a:t>
            </a:r>
          </a:p>
          <a:p>
            <a:r>
              <a:rPr lang="en-GB" baseline="0" dirty="0" smtClean="0"/>
              <a:t>Direct referral to an activity can also be provided from a primary care health care professional, providing a more direct approach to social prescribing. </a:t>
            </a:r>
          </a:p>
          <a:p>
            <a:r>
              <a:rPr lang="en-GB" baseline="0" dirty="0" smtClean="0"/>
              <a:t>Referral to an activity via a social prescriber, enables a more person centred approach, with activities discussed and directly relevant to the individual</a:t>
            </a:r>
          </a:p>
          <a:p>
            <a:r>
              <a:rPr lang="en-GB" baseline="0" dirty="0" smtClean="0"/>
              <a:t>A holistic approach to social prescribing, ensure a feedback mechanism is maintained from the activity to the social prescriber and to the referring clinician, closing the feedback loop and ensuring the individual is reaching their desired goals from the prescribed activity.  </a:t>
            </a:r>
          </a:p>
        </p:txBody>
      </p:sp>
      <p:sp>
        <p:nvSpPr>
          <p:cNvPr id="4" name="Slide Number Placeholder 3"/>
          <p:cNvSpPr>
            <a:spLocks noGrp="1"/>
          </p:cNvSpPr>
          <p:nvPr>
            <p:ph type="sldNum" sz="quarter" idx="10"/>
          </p:nvPr>
        </p:nvSpPr>
        <p:spPr/>
        <p:txBody>
          <a:bodyPr/>
          <a:lstStyle/>
          <a:p>
            <a:fld id="{DDDFD330-AA71-4B10-9B5A-7F7217595F62}" type="slidenum">
              <a:rPr lang="en-GB" smtClean="0"/>
              <a:t>11</a:t>
            </a:fld>
            <a:endParaRPr lang="en-GB"/>
          </a:p>
        </p:txBody>
      </p:sp>
    </p:spTree>
    <p:extLst>
      <p:ext uri="{BB962C8B-B14F-4D97-AF65-F5344CB8AC3E}">
        <p14:creationId xmlns:p14="http://schemas.microsoft.com/office/powerpoint/2010/main" val="19303310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Again,</a:t>
            </a:r>
            <a:r>
              <a:rPr lang="en-GB" baseline="0" dirty="0" smtClean="0"/>
              <a:t> this slide shows the social prescriber is key to linking up with support groups and ensuring the patient receives the support they require.  The social prescriber liaises with a number of different services, within health care as well as third sector and community based support to ensure the person receives the support they require.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This diagram also highlights the individuals who can make a referral for social prescribing.  </a:t>
            </a:r>
            <a:endParaRPr lang="en-GB" dirty="0" smtClean="0"/>
          </a:p>
          <a:p>
            <a:endParaRPr lang="en-GB" dirty="0"/>
          </a:p>
        </p:txBody>
      </p:sp>
      <p:sp>
        <p:nvSpPr>
          <p:cNvPr id="4" name="Slide Number Placeholder 3"/>
          <p:cNvSpPr>
            <a:spLocks noGrp="1"/>
          </p:cNvSpPr>
          <p:nvPr>
            <p:ph type="sldNum" sz="quarter" idx="5"/>
          </p:nvPr>
        </p:nvSpPr>
        <p:spPr/>
        <p:txBody>
          <a:bodyPr/>
          <a:lstStyle/>
          <a:p>
            <a:fld id="{AFD143EA-322B-6E43-84B5-3681E3AA9430}" type="slidenum">
              <a:rPr lang="en-US" smtClean="0"/>
              <a:t>12</a:t>
            </a:fld>
            <a:endParaRPr lang="en-US"/>
          </a:p>
        </p:txBody>
      </p:sp>
    </p:spTree>
    <p:extLst>
      <p:ext uri="{BB962C8B-B14F-4D97-AF65-F5344CB8AC3E}">
        <p14:creationId xmlns:p14="http://schemas.microsoft.com/office/powerpoint/2010/main" val="705991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There are various types of social prescribing and this list is not exhaustive.  The types of social will depend on the needs of the patient.  Exercise</a:t>
            </a:r>
            <a:r>
              <a:rPr lang="en-GB" baseline="0" dirty="0" smtClean="0"/>
              <a:t> can be great for those requiring increased physical activity, education may be needed for those who struggle with literacy.  There are a wide range of services available.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Social prescribing is not just about prevention, it is just one avenue</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DDDFD330-AA71-4B10-9B5A-7F7217595F62}" type="slidenum">
              <a:rPr lang="en-GB" smtClean="0"/>
              <a:t>13</a:t>
            </a:fld>
            <a:endParaRPr lang="en-GB"/>
          </a:p>
        </p:txBody>
      </p:sp>
    </p:spTree>
    <p:extLst>
      <p:ext uri="{BB962C8B-B14F-4D97-AF65-F5344CB8AC3E}">
        <p14:creationId xmlns:p14="http://schemas.microsoft.com/office/powerpoint/2010/main" val="3902177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Social prescribing</a:t>
            </a:r>
            <a:r>
              <a:rPr lang="en-GB" baseline="0" dirty="0" smtClean="0"/>
              <a:t> has been shown to have benefits for the patients and for the health services. </a:t>
            </a:r>
          </a:p>
          <a:p>
            <a:r>
              <a:rPr lang="en-GB" baseline="0" dirty="0" smtClean="0"/>
              <a:t>Improved quality of life, improved mental and physical health and improved feelings of isolation have been found as a result of social prescribing (</a:t>
            </a:r>
            <a:r>
              <a:rPr lang="en-GB" dirty="0" smtClean="0"/>
              <a:t>Holt-</a:t>
            </a:r>
            <a:r>
              <a:rPr lang="en-GB" dirty="0" err="1" smtClean="0"/>
              <a:t>Lunstad</a:t>
            </a:r>
            <a:r>
              <a:rPr lang="en-GB" dirty="0" smtClean="0"/>
              <a:t>,</a:t>
            </a:r>
            <a:r>
              <a:rPr lang="en-GB" baseline="0" dirty="0" smtClean="0"/>
              <a:t> J et al 2010 and Chatterjee, H et al . </a:t>
            </a:r>
          </a:p>
          <a:p>
            <a:r>
              <a:rPr lang="en-GB" baseline="0" dirty="0" smtClean="0"/>
              <a:t>A reduction in attendance to secondary care, A+E and GP practices has also been found as a result of social prescribing, thereby providing additional benefits to the wider health services (</a:t>
            </a:r>
            <a:r>
              <a:rPr lang="en-GB" baseline="0" dirty="0" err="1" smtClean="0"/>
              <a:t>Polley</a:t>
            </a:r>
            <a:r>
              <a:rPr lang="en-GB" baseline="0" dirty="0" smtClean="0"/>
              <a:t> M (2017) et al).  </a:t>
            </a:r>
            <a:endParaRPr lang="en-GB" dirty="0" smtClean="0"/>
          </a:p>
          <a:p>
            <a:endParaRPr lang="en-GB" dirty="0"/>
          </a:p>
        </p:txBody>
      </p:sp>
      <p:sp>
        <p:nvSpPr>
          <p:cNvPr id="4" name="Slide Number Placeholder 3"/>
          <p:cNvSpPr>
            <a:spLocks noGrp="1"/>
          </p:cNvSpPr>
          <p:nvPr>
            <p:ph type="sldNum" sz="quarter" idx="5"/>
          </p:nvPr>
        </p:nvSpPr>
        <p:spPr/>
        <p:txBody>
          <a:bodyPr/>
          <a:lstStyle/>
          <a:p>
            <a:fld id="{AFD143EA-322B-6E43-84B5-3681E3AA9430}" type="slidenum">
              <a:rPr lang="en-US" smtClean="0"/>
              <a:t>14</a:t>
            </a:fld>
            <a:endParaRPr lang="en-US"/>
          </a:p>
        </p:txBody>
      </p:sp>
    </p:spTree>
    <p:extLst>
      <p:ext uri="{BB962C8B-B14F-4D97-AF65-F5344CB8AC3E}">
        <p14:creationId xmlns:p14="http://schemas.microsoft.com/office/powerpoint/2010/main" val="11853105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Patient A was 83 years old and hard of hearing. She lived alone and was recently bereaved of her husband of 14 years.  Her daughter was caring for her but finding it difficult.  Patient A felt she needed to improve her strength and balance to prevent her from falling.  </a:t>
            </a:r>
          </a:p>
          <a:p>
            <a:pPr marL="0" indent="0">
              <a:buNone/>
            </a:pPr>
            <a:endParaRPr lang="en-GB" dirty="0" smtClean="0"/>
          </a:p>
          <a:p>
            <a:pPr marL="0" indent="0">
              <a:buNone/>
            </a:pPr>
            <a:r>
              <a:rPr lang="en-GB" dirty="0" smtClean="0"/>
              <a:t>Patient </a:t>
            </a:r>
            <a:r>
              <a:rPr lang="en-GB" dirty="0" smtClean="0"/>
              <a:t>A was referred to:</a:t>
            </a:r>
          </a:p>
          <a:p>
            <a:r>
              <a:rPr lang="en-GB" dirty="0" smtClean="0"/>
              <a:t>Sensory Team in Council</a:t>
            </a:r>
          </a:p>
          <a:p>
            <a:r>
              <a:rPr lang="en-GB" dirty="0" smtClean="0"/>
              <a:t>Dance to Health, strength and balance classes for elderly</a:t>
            </a:r>
          </a:p>
          <a:p>
            <a:r>
              <a:rPr lang="en-GB" dirty="0" smtClean="0"/>
              <a:t>Virtual Ward</a:t>
            </a:r>
          </a:p>
          <a:p>
            <a:r>
              <a:rPr lang="en-GB" dirty="0" smtClean="0"/>
              <a:t>Fire service healthy homes check</a:t>
            </a:r>
          </a:p>
          <a:p>
            <a:pPr marL="0" indent="0">
              <a:buNone/>
            </a:pPr>
            <a:r>
              <a:rPr lang="en-GB" dirty="0" smtClean="0"/>
              <a:t>Patient A received:</a:t>
            </a:r>
          </a:p>
          <a:p>
            <a:r>
              <a:rPr lang="en-GB" dirty="0" smtClean="0"/>
              <a:t>A Sensory Team appointment for Hearing Clinic to test equipment and for support.</a:t>
            </a:r>
          </a:p>
          <a:p>
            <a:r>
              <a:rPr lang="en-GB" dirty="0" smtClean="0"/>
              <a:t>Dance to Health classes offered but Patient A was unable to attend at this time.</a:t>
            </a:r>
          </a:p>
          <a:p>
            <a:r>
              <a:rPr lang="en-GB" dirty="0" smtClean="0"/>
              <a:t>A package of care from virtual ward.</a:t>
            </a:r>
          </a:p>
          <a:p>
            <a:r>
              <a:rPr lang="en-GB" dirty="0" smtClean="0"/>
              <a:t>Fitted fire alarms for hard of hearing from the fire service.</a:t>
            </a:r>
          </a:p>
          <a:p>
            <a:endParaRPr lang="en-GB" dirty="0" smtClean="0"/>
          </a:p>
          <a:p>
            <a:r>
              <a:rPr lang="en-GB" dirty="0" smtClean="0"/>
              <a:t>A virtual ward offers wrap around care, closer to home, allowing health care professionals to communicate more flexibly.  Virtual wards</a:t>
            </a:r>
            <a:r>
              <a:rPr lang="en-GB" baseline="0" dirty="0" smtClean="0"/>
              <a:t> help to support early discharge and prevent hospital admissions. </a:t>
            </a:r>
            <a:endParaRPr lang="en-GB" dirty="0"/>
          </a:p>
        </p:txBody>
      </p:sp>
      <p:sp>
        <p:nvSpPr>
          <p:cNvPr id="4" name="Slide Number Placeholder 3"/>
          <p:cNvSpPr>
            <a:spLocks noGrp="1"/>
          </p:cNvSpPr>
          <p:nvPr>
            <p:ph type="sldNum" sz="quarter" idx="10"/>
          </p:nvPr>
        </p:nvSpPr>
        <p:spPr/>
        <p:txBody>
          <a:bodyPr/>
          <a:lstStyle/>
          <a:p>
            <a:fld id="{DDDFD330-AA71-4B10-9B5A-7F7217595F62}" type="slidenum">
              <a:rPr lang="en-GB" smtClean="0"/>
              <a:t>16</a:t>
            </a:fld>
            <a:endParaRPr lang="en-GB"/>
          </a:p>
        </p:txBody>
      </p:sp>
    </p:spTree>
    <p:extLst>
      <p:ext uri="{BB962C8B-B14F-4D97-AF65-F5344CB8AC3E}">
        <p14:creationId xmlns:p14="http://schemas.microsoft.com/office/powerpoint/2010/main" val="10092378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Patient B had advanced dementia.  She was nervous and housebound. Her family were caring for her in her home. Her son had given up work to care for her fulltime, and he was finding it hard and needed a sitter.  Her son was not claiming carers allowance.  The heating system was very old and not functioning properly. </a:t>
            </a:r>
          </a:p>
          <a:p>
            <a:pPr marL="0" indent="0">
              <a:buNone/>
            </a:pPr>
            <a:endParaRPr lang="en-GB" dirty="0" smtClean="0"/>
          </a:p>
          <a:p>
            <a:pPr marL="0" indent="0">
              <a:buNone/>
            </a:pPr>
            <a:r>
              <a:rPr lang="en-GB" dirty="0" smtClean="0"/>
              <a:t>Patient </a:t>
            </a:r>
            <a:r>
              <a:rPr lang="en-GB" dirty="0" smtClean="0"/>
              <a:t>B received: </a:t>
            </a:r>
          </a:p>
          <a:p>
            <a:r>
              <a:rPr lang="en-GB" dirty="0" smtClean="0"/>
              <a:t>A new boiler and heating system through NEST</a:t>
            </a:r>
          </a:p>
          <a:p>
            <a:r>
              <a:rPr lang="en-GB" dirty="0" smtClean="0"/>
              <a:t>Online dementia support through Carers centre. </a:t>
            </a:r>
          </a:p>
          <a:p>
            <a:r>
              <a:rPr lang="en-GB" dirty="0" smtClean="0"/>
              <a:t>Carers allowance and up to £300 available for respite if needed</a:t>
            </a:r>
          </a:p>
          <a:p>
            <a:r>
              <a:rPr lang="en-GB" dirty="0" smtClean="0"/>
              <a:t>New hospital bed and equipment to make things easier at home.</a:t>
            </a:r>
          </a:p>
          <a:p>
            <a:pPr marL="0" indent="0">
              <a:buNone/>
            </a:pPr>
            <a:r>
              <a:rPr lang="en-GB" b="1" dirty="0" smtClean="0"/>
              <a:t>‘Often you complain about things and no one hears, but in this instance many people have heard and a lot’s been done!’</a:t>
            </a:r>
          </a:p>
          <a:p>
            <a:endParaRPr lang="en-GB" dirty="0"/>
          </a:p>
        </p:txBody>
      </p:sp>
      <p:sp>
        <p:nvSpPr>
          <p:cNvPr id="4" name="Slide Number Placeholder 3"/>
          <p:cNvSpPr>
            <a:spLocks noGrp="1"/>
          </p:cNvSpPr>
          <p:nvPr>
            <p:ph type="sldNum" sz="quarter" idx="10"/>
          </p:nvPr>
        </p:nvSpPr>
        <p:spPr/>
        <p:txBody>
          <a:bodyPr/>
          <a:lstStyle/>
          <a:p>
            <a:fld id="{DDDFD330-AA71-4B10-9B5A-7F7217595F62}" type="slidenum">
              <a:rPr lang="en-GB" smtClean="0"/>
              <a:t>17</a:t>
            </a:fld>
            <a:endParaRPr lang="en-GB"/>
          </a:p>
        </p:txBody>
      </p:sp>
    </p:spTree>
    <p:extLst>
      <p:ext uri="{BB962C8B-B14F-4D97-AF65-F5344CB8AC3E}">
        <p14:creationId xmlns:p14="http://schemas.microsoft.com/office/powerpoint/2010/main" val="7448274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Patient C had a long history of anxiety and panic attacks resulting in dependency on medication.  As a result, Patient C didn’t go out much and had difficulties answering the phone.  Patient C had been through a divorce and as a result had a difficult housing situation with a lack of finance.  Patient C also had difficulties with her heating system as it was not functioning properly.  </a:t>
            </a:r>
          </a:p>
          <a:p>
            <a:endParaRPr lang="en-GB" baseline="0" dirty="0" smtClean="0"/>
          </a:p>
          <a:p>
            <a:pPr marL="0" indent="0">
              <a:buNone/>
            </a:pPr>
            <a:r>
              <a:rPr lang="en-GB" sz="1200" dirty="0" smtClean="0"/>
              <a:t>Patient C received:</a:t>
            </a:r>
          </a:p>
          <a:p>
            <a:r>
              <a:rPr lang="en-GB" sz="1200" dirty="0" smtClean="0"/>
              <a:t>Warm</a:t>
            </a:r>
            <a:r>
              <a:rPr lang="en-GB" sz="1200" baseline="0" dirty="0" smtClean="0"/>
              <a:t> Wales - </a:t>
            </a:r>
            <a:r>
              <a:rPr lang="en-GB" sz="1200" dirty="0" smtClean="0"/>
              <a:t>A </a:t>
            </a:r>
            <a:r>
              <a:rPr lang="en-GB" sz="1200" dirty="0" smtClean="0"/>
              <a:t>new heating system from NEST, a CO2 monitor and was put on the Priority Service Register </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Tenancy</a:t>
            </a:r>
            <a:r>
              <a:rPr lang="en-GB" baseline="0" dirty="0" smtClean="0"/>
              <a:t> support unit provides housing related support and advice to home owners, those who rent, council tenants etc. </a:t>
            </a:r>
          </a:p>
          <a:p>
            <a:r>
              <a:rPr lang="en-GB" sz="1200" dirty="0" smtClean="0"/>
              <a:t>TSU referral resulted in weekly support from </a:t>
            </a:r>
            <a:r>
              <a:rPr lang="en-GB" sz="1200" dirty="0" err="1" smtClean="0"/>
              <a:t>Caredig</a:t>
            </a:r>
            <a:r>
              <a:rPr lang="en-GB" sz="1200" dirty="0" smtClean="0"/>
              <a:t> </a:t>
            </a:r>
          </a:p>
          <a:p>
            <a:r>
              <a:rPr lang="en-GB" dirty="0" err="1" smtClean="0"/>
              <a:t>Caredig</a:t>
            </a:r>
            <a:r>
              <a:rPr lang="en-GB" baseline="0" dirty="0" smtClean="0"/>
              <a:t> is a non profit organisation providing housing and support in South West Wales. </a:t>
            </a:r>
          </a:p>
          <a:p>
            <a:endParaRPr lang="en-GB"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Happy Headwork is an organisation that supports positive wellbeing</a:t>
            </a:r>
          </a:p>
          <a:p>
            <a:r>
              <a:rPr lang="en-GB" sz="1200" dirty="0" smtClean="0"/>
              <a:t>An online ‘Head’s Up Programme’ session and three one to one follow up sessions on the phone</a:t>
            </a:r>
          </a:p>
          <a:p>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New Pathways is a charitable organisation offering specialist crisis, advocacy, wellbeing and counselling services. </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New Pathways referral has finally come through today and she will now be receiving weekly support </a:t>
            </a:r>
            <a:endParaRPr lang="en-GB" sz="1200" b="1" dirty="0" smtClean="0"/>
          </a:p>
          <a:p>
            <a:endParaRPr lang="en-GB" baseline="0" dirty="0" smtClean="0"/>
          </a:p>
          <a:p>
            <a:r>
              <a:rPr lang="en-GB" baseline="0" dirty="0" smtClean="0"/>
              <a:t> </a:t>
            </a:r>
          </a:p>
        </p:txBody>
      </p:sp>
      <p:sp>
        <p:nvSpPr>
          <p:cNvPr id="4" name="Slide Number Placeholder 3"/>
          <p:cNvSpPr>
            <a:spLocks noGrp="1"/>
          </p:cNvSpPr>
          <p:nvPr>
            <p:ph type="sldNum" sz="quarter" idx="10"/>
          </p:nvPr>
        </p:nvSpPr>
        <p:spPr/>
        <p:txBody>
          <a:bodyPr/>
          <a:lstStyle/>
          <a:p>
            <a:fld id="{DDDFD330-AA71-4B10-9B5A-7F7217595F62}" type="slidenum">
              <a:rPr lang="en-GB" smtClean="0"/>
              <a:t>18</a:t>
            </a:fld>
            <a:endParaRPr lang="en-GB"/>
          </a:p>
        </p:txBody>
      </p:sp>
    </p:spTree>
    <p:extLst>
      <p:ext uri="{BB962C8B-B14F-4D97-AF65-F5344CB8AC3E}">
        <p14:creationId xmlns:p14="http://schemas.microsoft.com/office/powerpoint/2010/main" val="42219769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Compassionate leadership has shown to have</a:t>
            </a:r>
            <a:r>
              <a:rPr lang="en-GB" baseline="0" dirty="0" smtClean="0"/>
              <a:t> benefits in the work place, reducing stress and having positive effects on  work environment and productivity. </a:t>
            </a:r>
          </a:p>
          <a:p>
            <a:r>
              <a:rPr lang="en-GB" baseline="0" dirty="0" smtClean="0"/>
              <a:t>This slide shows the four principles of compassionate </a:t>
            </a:r>
            <a:r>
              <a:rPr lang="en-GB" baseline="0" dirty="0" smtClean="0"/>
              <a:t>leadership: Attending, Understanding, Empathising, Helping </a:t>
            </a:r>
          </a:p>
          <a:p>
            <a:endParaRPr lang="en-GB" baseline="0" dirty="0" smtClean="0"/>
          </a:p>
          <a:p>
            <a:endParaRPr lang="en-GB" baseline="0" dirty="0" smtClean="0"/>
          </a:p>
          <a:p>
            <a:r>
              <a:rPr lang="en-GB" baseline="0" dirty="0" smtClean="0"/>
              <a:t>These four principles </a:t>
            </a:r>
            <a:r>
              <a:rPr lang="en-GB" baseline="0" dirty="0" smtClean="0"/>
              <a:t>can be easily transferred to a patient setting enabling practitioners to compassionately lead their patients to a healthier well being</a:t>
            </a:r>
            <a:r>
              <a:rPr lang="en-GB" baseline="0" dirty="0" smtClean="0"/>
              <a:t>,..</a:t>
            </a:r>
            <a:endParaRPr lang="en-GB" dirty="0" smtClean="0"/>
          </a:p>
          <a:p>
            <a:r>
              <a:rPr lang="en-GB" baseline="0" dirty="0" smtClean="0"/>
              <a:t>Attending: This means being present with those we lead and listening with fascination</a:t>
            </a:r>
          </a:p>
          <a:p>
            <a:r>
              <a:rPr lang="en-GB" baseline="0" dirty="0" smtClean="0"/>
              <a:t>Understanding:  One should listen deeply to ensure we understand the challenges that people face</a:t>
            </a:r>
          </a:p>
          <a:p>
            <a:r>
              <a:rPr lang="en-GB" baseline="0" dirty="0" smtClean="0"/>
              <a:t>Empathising: Being able to feel the strains and anxieties of those we meet gives us motivation to help</a:t>
            </a:r>
          </a:p>
          <a:p>
            <a:r>
              <a:rPr lang="en-GB" baseline="0" dirty="0" smtClean="0"/>
              <a:t>Helping: By removing obstacles and providing support to those in need, we can support patients in </a:t>
            </a:r>
            <a:r>
              <a:rPr lang="en-GB" baseline="0" dirty="0" err="1" smtClean="0"/>
              <a:t>acheieving</a:t>
            </a:r>
            <a:r>
              <a:rPr lang="en-GB" baseline="0" dirty="0" smtClean="0"/>
              <a:t> their healthy well being goals </a:t>
            </a:r>
          </a:p>
          <a:p>
            <a:endParaRPr lang="en-GB" dirty="0"/>
          </a:p>
        </p:txBody>
      </p:sp>
      <p:sp>
        <p:nvSpPr>
          <p:cNvPr id="4" name="Slide Number Placeholder 3"/>
          <p:cNvSpPr>
            <a:spLocks noGrp="1"/>
          </p:cNvSpPr>
          <p:nvPr>
            <p:ph type="sldNum" sz="quarter" idx="10"/>
          </p:nvPr>
        </p:nvSpPr>
        <p:spPr/>
        <p:txBody>
          <a:bodyPr/>
          <a:lstStyle/>
          <a:p>
            <a:fld id="{DDDFD330-AA71-4B10-9B5A-7F7217595F62}" type="slidenum">
              <a:rPr lang="en-GB" smtClean="0"/>
              <a:t>19</a:t>
            </a:fld>
            <a:endParaRPr lang="en-GB"/>
          </a:p>
        </p:txBody>
      </p:sp>
    </p:spTree>
    <p:extLst>
      <p:ext uri="{BB962C8B-B14F-4D97-AF65-F5344CB8AC3E}">
        <p14:creationId xmlns:p14="http://schemas.microsoft.com/office/powerpoint/2010/main" val="1560018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Please watch</a:t>
            </a:r>
            <a:r>
              <a:rPr lang="en-GB" baseline="0" dirty="0" smtClean="0"/>
              <a:t> this short video which provides an overview of social prescribing. (If you double on the black screen it should start)</a:t>
            </a:r>
            <a:endParaRPr lang="en-GB" dirty="0" smtClean="0"/>
          </a:p>
          <a:p>
            <a:endParaRPr lang="en-GB" dirty="0"/>
          </a:p>
        </p:txBody>
      </p:sp>
      <p:sp>
        <p:nvSpPr>
          <p:cNvPr id="4" name="Slide Number Placeholder 3"/>
          <p:cNvSpPr>
            <a:spLocks noGrp="1"/>
          </p:cNvSpPr>
          <p:nvPr>
            <p:ph type="sldNum" sz="quarter" idx="10"/>
          </p:nvPr>
        </p:nvSpPr>
        <p:spPr/>
        <p:txBody>
          <a:bodyPr/>
          <a:lstStyle/>
          <a:p>
            <a:fld id="{DDDFD330-AA71-4B10-9B5A-7F7217595F62}" type="slidenum">
              <a:rPr lang="en-GB" smtClean="0"/>
              <a:t>20</a:t>
            </a:fld>
            <a:endParaRPr lang="en-GB"/>
          </a:p>
        </p:txBody>
      </p:sp>
    </p:spTree>
    <p:extLst>
      <p:ext uri="{BB962C8B-B14F-4D97-AF65-F5344CB8AC3E}">
        <p14:creationId xmlns:p14="http://schemas.microsoft.com/office/powerpoint/2010/main" val="59035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The</a:t>
            </a:r>
            <a:r>
              <a:rPr lang="en-GB" baseline="0" dirty="0" smtClean="0"/>
              <a:t> purpose of this lecture is to introduce the idea of social prescribing and how this may work in an optometric setting.  </a:t>
            </a:r>
          </a:p>
          <a:p>
            <a:endParaRPr lang="en-GB" dirty="0"/>
          </a:p>
        </p:txBody>
      </p:sp>
      <p:sp>
        <p:nvSpPr>
          <p:cNvPr id="4" name="Slide Number Placeholder 3"/>
          <p:cNvSpPr>
            <a:spLocks noGrp="1"/>
          </p:cNvSpPr>
          <p:nvPr>
            <p:ph type="sldNum" sz="quarter" idx="5"/>
          </p:nvPr>
        </p:nvSpPr>
        <p:spPr/>
        <p:txBody>
          <a:bodyPr/>
          <a:lstStyle/>
          <a:p>
            <a:fld id="{AFD143EA-322B-6E43-84B5-3681E3AA9430}" type="slidenum">
              <a:rPr lang="en-US" smtClean="0"/>
              <a:t>2</a:t>
            </a:fld>
            <a:endParaRPr lang="en-US"/>
          </a:p>
        </p:txBody>
      </p:sp>
    </p:spTree>
    <p:extLst>
      <p:ext uri="{BB962C8B-B14F-4D97-AF65-F5344CB8AC3E}">
        <p14:creationId xmlns:p14="http://schemas.microsoft.com/office/powerpoint/2010/main" val="10659813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just to summarise the points covered by this lecture:</a:t>
            </a:r>
            <a:endParaRPr lang="en-GB" baseline="0" dirty="0" smtClean="0"/>
          </a:p>
          <a:p>
            <a:pPr marL="171450" indent="-171450">
              <a:buFont typeface="Arial" panose="020B0604020202020204" pitchFamily="34" charset="0"/>
              <a:buChar char="•"/>
            </a:pPr>
            <a:r>
              <a:rPr lang="en-GB" baseline="0" dirty="0" smtClean="0"/>
              <a:t>Social prescribing aims to improve the well being of patients by using non medical interventions involving the community and voluntary sector.  Patients are signposted or invited to take part in groups and activities that are likely to benefit them, addressing aspects of their well being that they may be struggling with. </a:t>
            </a:r>
          </a:p>
          <a:p>
            <a:pPr marL="171450" indent="-171450">
              <a:buFont typeface="Arial" panose="020B0604020202020204" pitchFamily="34" charset="0"/>
              <a:buChar char="•"/>
            </a:pPr>
            <a:r>
              <a:rPr lang="en-GB" baseline="0" dirty="0" smtClean="0"/>
              <a:t>Sign posting may a </a:t>
            </a:r>
            <a:r>
              <a:rPr lang="en-GB" baseline="0" dirty="0" err="1" smtClean="0"/>
              <a:t>a</a:t>
            </a:r>
            <a:r>
              <a:rPr lang="en-GB" baseline="0" dirty="0" smtClean="0"/>
              <a:t> suitable method of social prescribing for patients who have the confidence to action a recommendation from a HCP.</a:t>
            </a:r>
          </a:p>
          <a:p>
            <a:pPr marL="171450" indent="-171450">
              <a:buFont typeface="Arial" panose="020B0604020202020204" pitchFamily="34" charset="0"/>
              <a:buChar char="•"/>
            </a:pPr>
            <a:r>
              <a:rPr lang="en-GB" baseline="0" dirty="0" smtClean="0"/>
              <a:t>For others, a referral to a social prescriber may be more beneficial, as some patients may require more support to carry out recommendations that may benefit their well being. </a:t>
            </a:r>
          </a:p>
          <a:p>
            <a:pPr marL="171450" indent="-171450">
              <a:buFont typeface="Arial" panose="020B0604020202020204" pitchFamily="34" charset="0"/>
              <a:buChar char="•"/>
            </a:pPr>
            <a:r>
              <a:rPr lang="en-GB" baseline="0" dirty="0" smtClean="0"/>
              <a:t>Social prescribing is usually instigated by a HCP, however there are some instances where a patient may self refer to a social prescriber. Local variations do exist, and this should be checked prior to making a referral to a social prescriber. </a:t>
            </a:r>
          </a:p>
          <a:p>
            <a:pPr marL="171450" indent="-171450">
              <a:buFont typeface="Arial" panose="020B0604020202020204" pitchFamily="34" charset="0"/>
              <a:buChar char="•"/>
            </a:pPr>
            <a:r>
              <a:rPr lang="en-GB" baseline="0" dirty="0" smtClean="0"/>
              <a:t>And social prescribing harnesses person </a:t>
            </a:r>
            <a:r>
              <a:rPr lang="en-GB" baseline="0" dirty="0" err="1" smtClean="0"/>
              <a:t>centered</a:t>
            </a:r>
            <a:r>
              <a:rPr lang="en-GB" baseline="0" dirty="0" smtClean="0"/>
              <a:t> care, ensuring any referrals are made according to the needs and wants of that particular individual.  </a:t>
            </a:r>
          </a:p>
          <a:p>
            <a:pPr marL="171450" indent="-171450">
              <a:buFont typeface="Arial" panose="020B0604020202020204" pitchFamily="34" charset="0"/>
              <a:buChar char="•"/>
            </a:pPr>
            <a:r>
              <a:rPr lang="en-GB" baseline="0" dirty="0" smtClean="0"/>
              <a:t>There are a variety of activities available to people who may need support to improve the health and well being and these will vary depending on the needs of the individual.</a:t>
            </a:r>
          </a:p>
          <a:p>
            <a:pPr marL="171450" indent="-171450">
              <a:buFont typeface="Arial" panose="020B0604020202020204" pitchFamily="34" charset="0"/>
              <a:buChar char="•"/>
            </a:pPr>
            <a:r>
              <a:rPr lang="en-GB" baseline="0" dirty="0" smtClean="0"/>
              <a:t>Social prescribing aims to improve the well being of an individual through improvements to social isolation, or physical wellbeing to name a few.  However, there are also greater benefits to the community, including a reduction in attendance to primary and secondary health care as a result of improved well being, thereby improving access to health care for all.</a:t>
            </a:r>
          </a:p>
          <a:p>
            <a:pPr marL="171450" indent="-171450">
              <a:buFont typeface="Arial" panose="020B0604020202020204" pitchFamily="34" charset="0"/>
              <a:buChar char="•"/>
            </a:pPr>
            <a:r>
              <a:rPr lang="en-GB" baseline="0" dirty="0" smtClean="0"/>
              <a:t>By utilising the four principles of compassionate leadership, attending, understanding, empathising and helping, HCPs can compassionately lead patients to take on action to improve their health and well being. </a:t>
            </a:r>
          </a:p>
          <a:p>
            <a:endParaRPr lang="en-GB" dirty="0"/>
          </a:p>
        </p:txBody>
      </p:sp>
      <p:sp>
        <p:nvSpPr>
          <p:cNvPr id="4" name="Slide Number Placeholder 3"/>
          <p:cNvSpPr>
            <a:spLocks noGrp="1"/>
          </p:cNvSpPr>
          <p:nvPr>
            <p:ph type="sldNum" sz="quarter" idx="10"/>
          </p:nvPr>
        </p:nvSpPr>
        <p:spPr/>
        <p:txBody>
          <a:bodyPr/>
          <a:lstStyle/>
          <a:p>
            <a:fld id="{DDDFD330-AA71-4B10-9B5A-7F7217595F62}" type="slidenum">
              <a:rPr lang="en-GB" smtClean="0"/>
              <a:t>21</a:t>
            </a:fld>
            <a:endParaRPr lang="en-GB"/>
          </a:p>
        </p:txBody>
      </p:sp>
    </p:spTree>
    <p:extLst>
      <p:ext uri="{BB962C8B-B14F-4D97-AF65-F5344CB8AC3E}">
        <p14:creationId xmlns:p14="http://schemas.microsoft.com/office/powerpoint/2010/main" val="9358856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Theses are a list of useful resources that provide some background to social prescribing.  </a:t>
            </a:r>
          </a:p>
          <a:p>
            <a:endParaRPr lang="en-GB" dirty="0"/>
          </a:p>
        </p:txBody>
      </p:sp>
      <p:sp>
        <p:nvSpPr>
          <p:cNvPr id="4" name="Slide Number Placeholder 3"/>
          <p:cNvSpPr>
            <a:spLocks noGrp="1"/>
          </p:cNvSpPr>
          <p:nvPr>
            <p:ph type="sldNum" sz="quarter" idx="10"/>
          </p:nvPr>
        </p:nvSpPr>
        <p:spPr/>
        <p:txBody>
          <a:bodyPr/>
          <a:lstStyle/>
          <a:p>
            <a:fld id="{DDDFD330-AA71-4B10-9B5A-7F7217595F62}" type="slidenum">
              <a:rPr lang="en-GB" smtClean="0"/>
              <a:t>22</a:t>
            </a:fld>
            <a:endParaRPr lang="en-GB"/>
          </a:p>
        </p:txBody>
      </p:sp>
    </p:spTree>
    <p:extLst>
      <p:ext uri="{BB962C8B-B14F-4D97-AF65-F5344CB8AC3E}">
        <p14:creationId xmlns:p14="http://schemas.microsoft.com/office/powerpoint/2010/main" val="1745606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what is Social Prescribing?</a:t>
            </a:r>
            <a:r>
              <a:rPr lang="en-GB" baseline="0" dirty="0" smtClean="0"/>
              <a:t>  Social prescribing has been described as a method of ‘….’</a:t>
            </a:r>
            <a:endParaRPr lang="en-GB" dirty="0"/>
          </a:p>
        </p:txBody>
      </p:sp>
      <p:sp>
        <p:nvSpPr>
          <p:cNvPr id="4" name="Slide Number Placeholder 3"/>
          <p:cNvSpPr>
            <a:spLocks noGrp="1"/>
          </p:cNvSpPr>
          <p:nvPr>
            <p:ph type="sldNum" sz="quarter" idx="10"/>
          </p:nvPr>
        </p:nvSpPr>
        <p:spPr/>
        <p:txBody>
          <a:bodyPr/>
          <a:lstStyle/>
          <a:p>
            <a:fld id="{DDDFD330-AA71-4B10-9B5A-7F7217595F62}" type="slidenum">
              <a:rPr lang="en-GB" smtClean="0"/>
              <a:t>3</a:t>
            </a:fld>
            <a:endParaRPr lang="en-GB"/>
          </a:p>
        </p:txBody>
      </p:sp>
    </p:spTree>
    <p:extLst>
      <p:ext uri="{BB962C8B-B14F-4D97-AF65-F5344CB8AC3E}">
        <p14:creationId xmlns:p14="http://schemas.microsoft.com/office/powerpoint/2010/main" val="2419816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a:t>
            </a:r>
            <a:r>
              <a:rPr lang="en-GB" baseline="0" dirty="0" smtClean="0"/>
              <a:t> addition, social prescribing can also be described as:</a:t>
            </a:r>
          </a:p>
          <a:p>
            <a:pPr marL="171450" indent="-171450">
              <a:buFont typeface="Arial" panose="020B0604020202020204" pitchFamily="34" charset="0"/>
              <a:buChar char="•"/>
            </a:pPr>
            <a:r>
              <a:rPr lang="en-GB" baseline="0" dirty="0" smtClean="0"/>
              <a:t>A non medical prescription that can be instigated alongside medical treatment</a:t>
            </a:r>
          </a:p>
          <a:p>
            <a:pPr marL="171450" indent="-171450">
              <a:buFont typeface="Arial" panose="020B0604020202020204" pitchFamily="34" charset="0"/>
              <a:buChar char="•"/>
            </a:pPr>
            <a:r>
              <a:rPr lang="en-GB" baseline="0" dirty="0" smtClean="0"/>
              <a:t>Person centred – this ensures the person is included in the decision making and all actions are relevant to the persons wants and needs.  </a:t>
            </a:r>
          </a:p>
          <a:p>
            <a:pPr marL="171450" indent="-171450">
              <a:buFont typeface="Arial" panose="020B0604020202020204" pitchFamily="34" charset="0"/>
              <a:buChar char="•"/>
            </a:pPr>
            <a:r>
              <a:rPr lang="en-GB" baseline="0" dirty="0" smtClean="0"/>
              <a:t>Holistic – Rather than just addressing one area of need, holistic care refers to the provision of care based on a persons physical, psychological, emotional and spiritual needs.  </a:t>
            </a:r>
          </a:p>
          <a:p>
            <a:pPr marL="171450" indent="-171450">
              <a:buFont typeface="Arial" panose="020B0604020202020204" pitchFamily="34" charset="0"/>
              <a:buChar char="•"/>
            </a:pPr>
            <a:r>
              <a:rPr lang="en-GB" dirty="0" smtClean="0"/>
              <a:t>Empowering</a:t>
            </a:r>
            <a:r>
              <a:rPr lang="en-GB" baseline="0" dirty="0" smtClean="0"/>
              <a:t> – Individuals are supported to take greater control of their own health and well being.  </a:t>
            </a:r>
          </a:p>
          <a:p>
            <a:pPr marL="171450" indent="-171450">
              <a:buFont typeface="Arial" panose="020B0604020202020204" pitchFamily="34" charset="0"/>
              <a:buChar char="•"/>
            </a:pPr>
            <a:r>
              <a:rPr lang="en-GB" baseline="0" dirty="0" smtClean="0"/>
              <a:t>Collaborative – Individuals and organisations like the NHS and local authorities as well as voluntary organisations and community groups work together to the benefit of the individual.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Beneficial to those with a variety of health conditions - Can benefit those with mild/long-term mental health problems, people with complex needs, people who are socially isolated and those with multiple long-term conditions.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endParaRPr lang="en-GB" dirty="0" smtClean="0"/>
          </a:p>
          <a:p>
            <a:endParaRPr lang="en-GB" dirty="0" smtClean="0"/>
          </a:p>
          <a:p>
            <a:r>
              <a:rPr lang="en-GB" dirty="0" smtClean="0"/>
              <a:t>Social</a:t>
            </a:r>
            <a:r>
              <a:rPr lang="en-GB" baseline="0" dirty="0" smtClean="0"/>
              <a:t> prescribing is an intervention that appreciates that h</a:t>
            </a:r>
            <a:r>
              <a:rPr lang="en-GB" dirty="0" smtClean="0"/>
              <a:t>ealth and wellbeing are largely determined by</a:t>
            </a:r>
            <a:r>
              <a:rPr lang="en-GB" baseline="0" dirty="0" smtClean="0"/>
              <a:t> a range of social, economic, and environmental factors and aims to support medical intervention. </a:t>
            </a:r>
          </a:p>
          <a:p>
            <a:endParaRPr lang="en-GB" baseline="0" dirty="0" smtClean="0"/>
          </a:p>
          <a:p>
            <a:r>
              <a:rPr lang="en-GB" baseline="0" dirty="0" smtClean="0"/>
              <a:t>Social prescribing provides a truly patient centred approach and enables patients to take greater control of their health and enables patient to focus on things that truly matter to them. </a:t>
            </a:r>
          </a:p>
          <a:p>
            <a:endParaRPr lang="en-GB" baseline="0" dirty="0" smtClean="0"/>
          </a:p>
          <a:p>
            <a:r>
              <a:rPr lang="en-GB" baseline="0" dirty="0" smtClean="0"/>
              <a:t>Social prescribing crosses all sectors, including health boards, local authorities, the voluntary sector and communities in a truly collaborative manner.</a:t>
            </a:r>
          </a:p>
          <a:p>
            <a:endParaRPr lang="en-GB" baseline="0" dirty="0" smtClean="0"/>
          </a:p>
          <a:p>
            <a:r>
              <a:rPr lang="en-GB" baseline="0" dirty="0" smtClean="0"/>
              <a:t>It has been shown to provide benefit to those with low level mental health problems, those who are socially isolated and those with a number of health conditions to improve both their mental physical well being. </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DDDFD330-AA71-4B10-9B5A-7F7217595F62}" type="slidenum">
              <a:rPr lang="en-GB" smtClean="0"/>
              <a:t>4</a:t>
            </a:fld>
            <a:endParaRPr lang="en-GB"/>
          </a:p>
        </p:txBody>
      </p:sp>
    </p:spTree>
    <p:extLst>
      <p:ext uri="{BB962C8B-B14F-4D97-AF65-F5344CB8AC3E}">
        <p14:creationId xmlns:p14="http://schemas.microsoft.com/office/powerpoint/2010/main" val="1199967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NICE provides guidance on ways health care professionals can improve the health and well being of the general population, as well as vulnerable and more marginalised groups. </a:t>
            </a:r>
          </a:p>
          <a:p>
            <a:r>
              <a:rPr lang="en-GB" dirty="0" smtClean="0"/>
              <a:t>Health care</a:t>
            </a:r>
            <a:r>
              <a:rPr lang="en-GB" baseline="0" dirty="0" smtClean="0"/>
              <a:t> professionals are encouraged to ask about health and lifestyle choices routinely and opportunistically to improve health outcomes for the local population and ensure local programmes receive good uptake. </a:t>
            </a:r>
          </a:p>
          <a:p>
            <a:r>
              <a:rPr lang="en-GB" baseline="0" dirty="0" smtClean="0"/>
              <a:t>This slide includes a number of statements taken from NICE guidelines in an aim to improve patient health and well being.  </a:t>
            </a:r>
          </a:p>
          <a:p>
            <a:r>
              <a:rPr lang="en-GB" baseline="0" dirty="0" smtClean="0"/>
              <a:t>Some of these statements describe</a:t>
            </a:r>
          </a:p>
          <a:p>
            <a:pPr marL="171450" indent="-171450">
              <a:buFont typeface="Arial" panose="020B0604020202020204" pitchFamily="34" charset="0"/>
              <a:buChar char="•"/>
            </a:pPr>
            <a:r>
              <a:rPr lang="en-GB" baseline="0" dirty="0" smtClean="0"/>
              <a:t>the importance of collaboration between care clinicians, managers and commissioners to develop local care pathways.</a:t>
            </a:r>
          </a:p>
          <a:p>
            <a:pPr marL="171450" indent="-171450">
              <a:buFont typeface="Arial" panose="020B0604020202020204" pitchFamily="34" charset="0"/>
              <a:buChar char="•"/>
            </a:pPr>
            <a:r>
              <a:rPr lang="en-GB" baseline="0" dirty="0" smtClean="0"/>
              <a:t>The importance of identification of those at risk of a decline in their independence and those at risk of falls, as well as identification of those who smoke and take part in hazardous and harmful drinking.   Clinicians should be able to sign post those at risk to supportive services. </a:t>
            </a:r>
            <a:endParaRPr lang="en-GB" dirty="0"/>
          </a:p>
        </p:txBody>
      </p:sp>
      <p:sp>
        <p:nvSpPr>
          <p:cNvPr id="4" name="Slide Number Placeholder 3"/>
          <p:cNvSpPr>
            <a:spLocks noGrp="1"/>
          </p:cNvSpPr>
          <p:nvPr>
            <p:ph type="sldNum" sz="quarter" idx="10"/>
          </p:nvPr>
        </p:nvSpPr>
        <p:spPr/>
        <p:txBody>
          <a:bodyPr/>
          <a:lstStyle/>
          <a:p>
            <a:fld id="{DDDFD330-AA71-4B10-9B5A-7F7217595F62}" type="slidenum">
              <a:rPr lang="en-GB" smtClean="0"/>
              <a:t>5</a:t>
            </a:fld>
            <a:endParaRPr lang="en-GB"/>
          </a:p>
        </p:txBody>
      </p:sp>
    </p:spTree>
    <p:extLst>
      <p:ext uri="{BB962C8B-B14F-4D97-AF65-F5344CB8AC3E}">
        <p14:creationId xmlns:p14="http://schemas.microsoft.com/office/powerpoint/2010/main" val="100161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As</a:t>
            </a:r>
            <a:r>
              <a:rPr lang="en-GB" baseline="0" dirty="0" smtClean="0"/>
              <a:t> mentioned previously, person centred care ensures the person is included in the decision making and all actions are relevant to the persons wants and needs.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As the image in the slide shows, there are many aspects to patient centred care, including care that is dignified, care that is effective and care that is timely.  What is important for one individual, may not be important for another, so a conversation about what matters most to the person will help direct care in a way that is most effective for that individual.  </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Person centred care is at the very heart of</a:t>
            </a:r>
            <a:r>
              <a:rPr lang="en-GB" baseline="0" dirty="0" smtClean="0"/>
              <a:t> social prescribing.  Patients are invited to talk about what truly matters to them, and to agree on a plan that really works for them allowing them to take greater control over their own health and individualising their care.  </a:t>
            </a:r>
            <a:endParaRPr lang="en-GB" dirty="0"/>
          </a:p>
        </p:txBody>
      </p:sp>
      <p:sp>
        <p:nvSpPr>
          <p:cNvPr id="4" name="Slide Number Placeholder 3"/>
          <p:cNvSpPr>
            <a:spLocks noGrp="1"/>
          </p:cNvSpPr>
          <p:nvPr>
            <p:ph type="sldNum" sz="quarter" idx="5"/>
          </p:nvPr>
        </p:nvSpPr>
        <p:spPr/>
        <p:txBody>
          <a:bodyPr/>
          <a:lstStyle/>
          <a:p>
            <a:fld id="{AFD143EA-322B-6E43-84B5-3681E3AA9430}" type="slidenum">
              <a:rPr lang="en-US" smtClean="0"/>
              <a:t>6</a:t>
            </a:fld>
            <a:endParaRPr lang="en-US"/>
          </a:p>
        </p:txBody>
      </p:sp>
    </p:spTree>
    <p:extLst>
      <p:ext uri="{BB962C8B-B14F-4D97-AF65-F5344CB8AC3E}">
        <p14:creationId xmlns:p14="http://schemas.microsoft.com/office/powerpoint/2010/main" val="2273751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a:t>
            </a:r>
            <a:r>
              <a:rPr lang="en-GB" baseline="0" dirty="0" smtClean="0"/>
              <a:t> will now move onto the methods of social prescribing.</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There are a number of intervention</a:t>
            </a:r>
            <a:r>
              <a:rPr lang="en-GB" baseline="0" dirty="0" smtClean="0"/>
              <a:t> and methods that fall under the social prescribing category which will be covered in the following slides. </a:t>
            </a:r>
          </a:p>
          <a:p>
            <a:endParaRPr lang="en-GB" dirty="0"/>
          </a:p>
        </p:txBody>
      </p:sp>
      <p:sp>
        <p:nvSpPr>
          <p:cNvPr id="4" name="Slide Number Placeholder 3"/>
          <p:cNvSpPr>
            <a:spLocks noGrp="1"/>
          </p:cNvSpPr>
          <p:nvPr>
            <p:ph type="sldNum" sz="quarter" idx="10"/>
          </p:nvPr>
        </p:nvSpPr>
        <p:spPr/>
        <p:txBody>
          <a:bodyPr/>
          <a:lstStyle/>
          <a:p>
            <a:fld id="{DDDFD330-AA71-4B10-9B5A-7F7217595F62}" type="slidenum">
              <a:rPr lang="en-GB" smtClean="0"/>
              <a:t>7</a:t>
            </a:fld>
            <a:endParaRPr lang="en-GB"/>
          </a:p>
        </p:txBody>
      </p:sp>
    </p:spTree>
    <p:extLst>
      <p:ext uri="{BB962C8B-B14F-4D97-AF65-F5344CB8AC3E}">
        <p14:creationId xmlns:p14="http://schemas.microsoft.com/office/powerpoint/2010/main" val="340337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Make every contact count is a concept that aims to ensure each meeting with a HCP provides patients with the support they need to improve their health and well being, and that no opportunity is lost.</a:t>
            </a:r>
          </a:p>
          <a:p>
            <a:r>
              <a:rPr lang="en-GB" baseline="0" dirty="0" smtClean="0"/>
              <a:t>Make every contact count will feature in the requirements of the new Wales General Ophthalmic Services contract and appropriate training will be provided. </a:t>
            </a:r>
          </a:p>
          <a:p>
            <a:r>
              <a:rPr lang="en-GB" baseline="0" dirty="0" smtClean="0"/>
              <a:t>In short, make every contact count enables HCP to sign post to appropriate services where they feel a patient could benefit from an </a:t>
            </a:r>
            <a:r>
              <a:rPr lang="en-GB" baseline="0" dirty="0" err="1" smtClean="0"/>
              <a:t>intervenation</a:t>
            </a:r>
            <a:r>
              <a:rPr lang="en-GB" baseline="0" dirty="0" smtClean="0"/>
              <a:t>.</a:t>
            </a:r>
          </a:p>
          <a:p>
            <a:r>
              <a:rPr lang="en-GB" baseline="0" dirty="0" smtClean="0"/>
              <a:t>This may involve smoking cessation or nutritional advice amongst others. </a:t>
            </a:r>
          </a:p>
          <a:p>
            <a:r>
              <a:rPr lang="en-GB" baseline="0" dirty="0" smtClean="0"/>
              <a:t>Signposting is useful for those patients who are able to easily take on the advice of HCP and follow through on recommended actions.  It should be noted that not all patients may be able to do this. </a:t>
            </a:r>
            <a:endParaRPr lang="en-GB" dirty="0" smtClean="0"/>
          </a:p>
          <a:p>
            <a:endParaRPr lang="en-GB" dirty="0"/>
          </a:p>
        </p:txBody>
      </p:sp>
      <p:sp>
        <p:nvSpPr>
          <p:cNvPr id="4" name="Slide Number Placeholder 3"/>
          <p:cNvSpPr>
            <a:spLocks noGrp="1"/>
          </p:cNvSpPr>
          <p:nvPr>
            <p:ph type="sldNum" sz="quarter" idx="5"/>
          </p:nvPr>
        </p:nvSpPr>
        <p:spPr/>
        <p:txBody>
          <a:bodyPr/>
          <a:lstStyle/>
          <a:p>
            <a:fld id="{AFD143EA-322B-6E43-84B5-3681E3AA9430}" type="slidenum">
              <a:rPr lang="en-US" smtClean="0"/>
              <a:t>8</a:t>
            </a:fld>
            <a:endParaRPr lang="en-US"/>
          </a:p>
        </p:txBody>
      </p:sp>
    </p:spTree>
    <p:extLst>
      <p:ext uri="{BB962C8B-B14F-4D97-AF65-F5344CB8AC3E}">
        <p14:creationId xmlns:p14="http://schemas.microsoft.com/office/powerpoint/2010/main" val="651361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For those individuals</a:t>
            </a:r>
            <a:r>
              <a:rPr lang="en-GB" baseline="0" dirty="0" smtClean="0"/>
              <a:t> who require more support, a referral to a service may be appropriate and a referral to a service, where available, can be instigated in a number of ways:</a:t>
            </a:r>
          </a:p>
          <a:p>
            <a:pPr lvl="1"/>
            <a:r>
              <a:rPr lang="en-GB" sz="2000" dirty="0" smtClean="0"/>
              <a:t>Via GP or other HCP</a:t>
            </a:r>
          </a:p>
          <a:p>
            <a:pPr lvl="1"/>
            <a:r>
              <a:rPr lang="en-GB" sz="2000" dirty="0" smtClean="0"/>
              <a:t>Via social worker or other part of statutory sector </a:t>
            </a:r>
          </a:p>
          <a:p>
            <a:pPr lvl="1"/>
            <a:r>
              <a:rPr lang="en-GB" sz="2000" dirty="0" smtClean="0"/>
              <a:t>Via self referral </a:t>
            </a:r>
          </a:p>
          <a:p>
            <a:pPr lvl="1"/>
            <a:r>
              <a:rPr lang="en-GB" sz="2000" dirty="0" smtClean="0"/>
              <a:t>Third sector</a:t>
            </a:r>
          </a:p>
          <a:p>
            <a:pPr lvl="1"/>
            <a:r>
              <a:rPr lang="en-GB" sz="2000" dirty="0" smtClean="0"/>
              <a:t>Targeted referral by social prescribers </a:t>
            </a:r>
          </a:p>
          <a:p>
            <a:pPr lvl="1"/>
            <a:r>
              <a:rPr lang="en-GB" sz="2000" dirty="0" smtClean="0"/>
              <a:t>Via social prescriber </a:t>
            </a:r>
            <a:endParaRPr lang="en-GB" baseline="0" dirty="0" smtClean="0"/>
          </a:p>
          <a:p>
            <a:endParaRPr lang="en-GB" dirty="0" smtClean="0"/>
          </a:p>
          <a:p>
            <a:r>
              <a:rPr lang="en-GB" baseline="0" dirty="0" smtClean="0"/>
              <a:t>In certain areas, a social prescriber may be referred to for organisation of social prescribing activity.  When an individual is referred to a social prescriber, the social prescriber discusses with the patient what matters to them and formulates a plan for them to achieve their healthy living goals.  This usually involves liaising with local support groups.  The social prescriber maintains a relationship with the patient for an indeterminate period, enabling the patient to stay on track and provides a clear explanation of social prescribing to the patient to manage expectations.  Feedback is provided from the social prescriber to the referrer.</a:t>
            </a:r>
          </a:p>
          <a:p>
            <a:endParaRPr lang="en-GB" baseline="0" dirty="0" smtClean="0"/>
          </a:p>
          <a:p>
            <a:r>
              <a:rPr lang="en-GB" dirty="0" smtClean="0"/>
              <a:t>Social Prescribers are vital to the success of social prescribing in many instances. </a:t>
            </a:r>
          </a:p>
          <a:p>
            <a:endParaRPr lang="en-GB" dirty="0" smtClean="0"/>
          </a:p>
          <a:p>
            <a:r>
              <a:rPr lang="en-GB" dirty="0" smtClean="0"/>
              <a:t>There are many</a:t>
            </a:r>
            <a:r>
              <a:rPr lang="en-GB" baseline="0" dirty="0" smtClean="0"/>
              <a:t> different names for this role which you may come across, including Link Workers and Care Connectors. </a:t>
            </a:r>
          </a:p>
          <a:p>
            <a:r>
              <a:rPr lang="en-GB" baseline="0" dirty="0" smtClean="0"/>
              <a:t>Most social prescribers are paid, however there are instances where volunteers may also deliver this role. </a:t>
            </a:r>
          </a:p>
          <a:p>
            <a:endParaRPr lang="en-GB" baseline="0" dirty="0" smtClean="0"/>
          </a:p>
          <a:p>
            <a:r>
              <a:rPr lang="en-GB" baseline="0" dirty="0" smtClean="0"/>
              <a:t>There are variations in social prescribing services in each area.  Some social prescribing services may only accept referral from GPs, GPs and HCP etc.  Other may accept a self referral from the patient.  It is important to be aware of these local variations which your local HB OA will be able to advise you on. </a:t>
            </a:r>
          </a:p>
          <a:p>
            <a:endParaRPr lang="en-GB" dirty="0" smtClean="0"/>
          </a:p>
          <a:p>
            <a:endParaRPr lang="en-GB" dirty="0"/>
          </a:p>
        </p:txBody>
      </p:sp>
      <p:sp>
        <p:nvSpPr>
          <p:cNvPr id="4" name="Slide Number Placeholder 3"/>
          <p:cNvSpPr>
            <a:spLocks noGrp="1"/>
          </p:cNvSpPr>
          <p:nvPr>
            <p:ph type="sldNum" sz="quarter" idx="5"/>
          </p:nvPr>
        </p:nvSpPr>
        <p:spPr/>
        <p:txBody>
          <a:bodyPr/>
          <a:lstStyle/>
          <a:p>
            <a:fld id="{AFD143EA-322B-6E43-84B5-3681E3AA9430}" type="slidenum">
              <a:rPr lang="en-US" smtClean="0"/>
              <a:t>9</a:t>
            </a:fld>
            <a:endParaRPr lang="en-US"/>
          </a:p>
        </p:txBody>
      </p:sp>
    </p:spTree>
    <p:extLst>
      <p:ext uri="{BB962C8B-B14F-4D97-AF65-F5344CB8AC3E}">
        <p14:creationId xmlns:p14="http://schemas.microsoft.com/office/powerpoint/2010/main" val="22557685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6643479-7088-4C28-A107-AAF7C75520E5}" type="datetimeFigureOut">
              <a:rPr lang="en-GB" smtClean="0"/>
              <a:t>30/08/2023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01A315-C4D1-4E4A-AB98-D64D4D1DC6D1}" type="slidenum">
              <a:rPr lang="en-GB" smtClean="0"/>
              <a:t>‹#›</a:t>
            </a:fld>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655569"/>
            <a:ext cx="12215875" cy="2369698"/>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30772" y="92981"/>
            <a:ext cx="2745638" cy="409352"/>
          </a:xfrm>
          <a:prstGeom prst="rect">
            <a:avLst/>
          </a:prstGeom>
        </p:spPr>
      </p:pic>
    </p:spTree>
    <p:extLst>
      <p:ext uri="{BB962C8B-B14F-4D97-AF65-F5344CB8AC3E}">
        <p14:creationId xmlns:p14="http://schemas.microsoft.com/office/powerpoint/2010/main" val="2085421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6643479-7088-4C28-A107-AAF7C75520E5}" type="datetimeFigureOut">
              <a:rPr lang="en-GB" smtClean="0"/>
              <a:t>30/08/2023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01A315-C4D1-4E4A-AB98-D64D4D1DC6D1}" type="slidenum">
              <a:rPr lang="en-GB" smtClean="0"/>
              <a:t>‹#›</a:t>
            </a:fld>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655569"/>
            <a:ext cx="12215875" cy="2369698"/>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30772" y="92981"/>
            <a:ext cx="2745638" cy="409352"/>
          </a:xfrm>
          <a:prstGeom prst="rect">
            <a:avLst/>
          </a:prstGeom>
        </p:spPr>
      </p:pic>
    </p:spTree>
    <p:extLst>
      <p:ext uri="{BB962C8B-B14F-4D97-AF65-F5344CB8AC3E}">
        <p14:creationId xmlns:p14="http://schemas.microsoft.com/office/powerpoint/2010/main" val="3617042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6643479-7088-4C28-A107-AAF7C75520E5}" type="datetimeFigureOut">
              <a:rPr lang="en-GB" smtClean="0"/>
              <a:t>30/08/2023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01A315-C4D1-4E4A-AB98-D64D4D1DC6D1}" type="slidenum">
              <a:rPr lang="en-GB" smtClean="0"/>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655569"/>
            <a:ext cx="12215875" cy="2369698"/>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30772" y="92981"/>
            <a:ext cx="2745638" cy="409352"/>
          </a:xfrm>
          <a:prstGeom prst="rect">
            <a:avLst/>
          </a:prstGeom>
        </p:spPr>
      </p:pic>
    </p:spTree>
    <p:extLst>
      <p:ext uri="{BB962C8B-B14F-4D97-AF65-F5344CB8AC3E}">
        <p14:creationId xmlns:p14="http://schemas.microsoft.com/office/powerpoint/2010/main" val="26140030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6643479-7088-4C28-A107-AAF7C75520E5}" type="datetimeFigureOut">
              <a:rPr lang="en-GB" smtClean="0"/>
              <a:t>30/08/2023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01A315-C4D1-4E4A-AB98-D64D4D1DC6D1}" type="slidenum">
              <a:rPr lang="en-GB" smtClean="0"/>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655569"/>
            <a:ext cx="12215875" cy="2369698"/>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30772" y="92981"/>
            <a:ext cx="2745638" cy="409352"/>
          </a:xfrm>
          <a:prstGeom prst="rect">
            <a:avLst/>
          </a:prstGeom>
        </p:spPr>
      </p:pic>
    </p:spTree>
    <p:extLst>
      <p:ext uri="{BB962C8B-B14F-4D97-AF65-F5344CB8AC3E}">
        <p14:creationId xmlns:p14="http://schemas.microsoft.com/office/powerpoint/2010/main" val="2907052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6643479-7088-4C28-A107-AAF7C75520E5}" type="datetimeFigureOut">
              <a:rPr lang="en-GB" smtClean="0"/>
              <a:t>30/08/2023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C01A315-C4D1-4E4A-AB98-D64D4D1DC6D1}" type="slidenum">
              <a:rPr lang="en-GB" smtClean="0"/>
              <a:t>‹#›</a:t>
            </a:fld>
            <a:endParaRPr lang="en-GB"/>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655569"/>
            <a:ext cx="12215875" cy="2369698"/>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30772" y="92981"/>
            <a:ext cx="2745638" cy="409352"/>
          </a:xfrm>
          <a:prstGeom prst="rect">
            <a:avLst/>
          </a:prstGeom>
        </p:spPr>
      </p:pic>
    </p:spTree>
    <p:extLst>
      <p:ext uri="{BB962C8B-B14F-4D97-AF65-F5344CB8AC3E}">
        <p14:creationId xmlns:p14="http://schemas.microsoft.com/office/powerpoint/2010/main" val="2285093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6643479-7088-4C28-A107-AAF7C75520E5}" type="datetimeFigureOut">
              <a:rPr lang="en-GB" smtClean="0"/>
              <a:t>30/08/2023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01A315-C4D1-4E4A-AB98-D64D4D1DC6D1}" type="slidenum">
              <a:rPr lang="en-GB" smtClean="0"/>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655569"/>
            <a:ext cx="12215875" cy="2369698"/>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30772" y="92981"/>
            <a:ext cx="2745638" cy="409352"/>
          </a:xfrm>
          <a:prstGeom prst="rect">
            <a:avLst/>
          </a:prstGeom>
        </p:spPr>
      </p:pic>
    </p:spTree>
    <p:extLst>
      <p:ext uri="{BB962C8B-B14F-4D97-AF65-F5344CB8AC3E}">
        <p14:creationId xmlns:p14="http://schemas.microsoft.com/office/powerpoint/2010/main" val="1081405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6643479-7088-4C28-A107-AAF7C75520E5}" type="datetimeFigureOut">
              <a:rPr lang="en-GB" smtClean="0"/>
              <a:t>30/08/2023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01A315-C4D1-4E4A-AB98-D64D4D1DC6D1}" type="slidenum">
              <a:rPr lang="en-GB" smtClean="0"/>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655569"/>
            <a:ext cx="12215875" cy="2369698"/>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30772" y="92981"/>
            <a:ext cx="2745638" cy="409352"/>
          </a:xfrm>
          <a:prstGeom prst="rect">
            <a:avLst/>
          </a:prstGeom>
        </p:spPr>
      </p:pic>
    </p:spTree>
    <p:extLst>
      <p:ext uri="{BB962C8B-B14F-4D97-AF65-F5344CB8AC3E}">
        <p14:creationId xmlns:p14="http://schemas.microsoft.com/office/powerpoint/2010/main" val="2545985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6643479-7088-4C28-A107-AAF7C75520E5}" type="datetimeFigureOut">
              <a:rPr lang="en-GB" smtClean="0"/>
              <a:t>30/08/2023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01A315-C4D1-4E4A-AB98-D64D4D1DC6D1}" type="slidenum">
              <a:rPr lang="en-GB" smtClean="0"/>
              <a:t>‹#›</a:t>
            </a:fld>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655569"/>
            <a:ext cx="12215875" cy="2369698"/>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30772" y="92981"/>
            <a:ext cx="2745638" cy="409352"/>
          </a:xfrm>
          <a:prstGeom prst="rect">
            <a:avLst/>
          </a:prstGeom>
        </p:spPr>
      </p:pic>
    </p:spTree>
    <p:extLst>
      <p:ext uri="{BB962C8B-B14F-4D97-AF65-F5344CB8AC3E}">
        <p14:creationId xmlns:p14="http://schemas.microsoft.com/office/powerpoint/2010/main" val="1828219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6643479-7088-4C28-A107-AAF7C75520E5}" type="datetimeFigureOut">
              <a:rPr lang="en-GB" smtClean="0"/>
              <a:t>30/08/2023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C01A315-C4D1-4E4A-AB98-D64D4D1DC6D1}" type="slidenum">
              <a:rPr lang="en-GB" smtClean="0"/>
              <a:t>‹#›</a:t>
            </a:fld>
            <a:endParaRPr lang="en-GB"/>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655569"/>
            <a:ext cx="12215875" cy="2369698"/>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30772" y="92981"/>
            <a:ext cx="2745638" cy="409352"/>
          </a:xfrm>
          <a:prstGeom prst="rect">
            <a:avLst/>
          </a:prstGeom>
        </p:spPr>
      </p:pic>
    </p:spTree>
    <p:extLst>
      <p:ext uri="{BB962C8B-B14F-4D97-AF65-F5344CB8AC3E}">
        <p14:creationId xmlns:p14="http://schemas.microsoft.com/office/powerpoint/2010/main" val="3073908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6643479-7088-4C28-A107-AAF7C75520E5}" type="datetimeFigureOut">
              <a:rPr lang="en-GB" smtClean="0"/>
              <a:t>30/08/2023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C01A315-C4D1-4E4A-AB98-D64D4D1DC6D1}" type="slidenum">
              <a:rPr lang="en-GB" smtClean="0"/>
              <a:t>‹#›</a:t>
            </a:fld>
            <a:endParaRPr lang="en-GB"/>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655569"/>
            <a:ext cx="12215875" cy="2369698"/>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30772" y="92981"/>
            <a:ext cx="2745638" cy="409352"/>
          </a:xfrm>
          <a:prstGeom prst="rect">
            <a:avLst/>
          </a:prstGeom>
        </p:spPr>
      </p:pic>
    </p:spTree>
    <p:extLst>
      <p:ext uri="{BB962C8B-B14F-4D97-AF65-F5344CB8AC3E}">
        <p14:creationId xmlns:p14="http://schemas.microsoft.com/office/powerpoint/2010/main" val="2047677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643479-7088-4C28-A107-AAF7C75520E5}" type="datetimeFigureOut">
              <a:rPr lang="en-GB" smtClean="0"/>
              <a:t>30/08/2023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C01A315-C4D1-4E4A-AB98-D64D4D1DC6D1}" type="slidenum">
              <a:rPr lang="en-GB" smtClean="0"/>
              <a:t>‹#›</a:t>
            </a:fld>
            <a:endParaRPr lang="en-GB"/>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655569"/>
            <a:ext cx="12215875" cy="2369698"/>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30772" y="92981"/>
            <a:ext cx="2745638" cy="409352"/>
          </a:xfrm>
          <a:prstGeom prst="rect">
            <a:avLst/>
          </a:prstGeom>
        </p:spPr>
      </p:pic>
    </p:spTree>
    <p:extLst>
      <p:ext uri="{BB962C8B-B14F-4D97-AF65-F5344CB8AC3E}">
        <p14:creationId xmlns:p14="http://schemas.microsoft.com/office/powerpoint/2010/main" val="302835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6643479-7088-4C28-A107-AAF7C75520E5}" type="datetimeFigureOut">
              <a:rPr lang="en-GB" smtClean="0"/>
              <a:t>30/08/2023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01A315-C4D1-4E4A-AB98-D64D4D1DC6D1}" type="slidenum">
              <a:rPr lang="en-GB" smtClean="0"/>
              <a:t>‹#›</a:t>
            </a:fld>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655569"/>
            <a:ext cx="12215875" cy="2369698"/>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30772" y="92981"/>
            <a:ext cx="2745638" cy="409352"/>
          </a:xfrm>
          <a:prstGeom prst="rect">
            <a:avLst/>
          </a:prstGeom>
        </p:spPr>
      </p:pic>
    </p:spTree>
    <p:extLst>
      <p:ext uri="{BB962C8B-B14F-4D97-AF65-F5344CB8AC3E}">
        <p14:creationId xmlns:p14="http://schemas.microsoft.com/office/powerpoint/2010/main" val="3964296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643479-7088-4C28-A107-AAF7C75520E5}" type="datetimeFigureOut">
              <a:rPr lang="en-GB" smtClean="0"/>
              <a:t>30/08/2023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01A315-C4D1-4E4A-AB98-D64D4D1DC6D1}" type="slidenum">
              <a:rPr lang="en-GB" smtClean="0"/>
              <a:t>‹#›</a:t>
            </a:fld>
            <a:endParaRPr lang="en-GB"/>
          </a:p>
        </p:txBody>
      </p:sp>
    </p:spTree>
    <p:extLst>
      <p:ext uri="{BB962C8B-B14F-4D97-AF65-F5344CB8AC3E}">
        <p14:creationId xmlns:p14="http://schemas.microsoft.com/office/powerpoint/2010/main" val="3809519161"/>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diagramColors" Target="../diagrams/colors2.xml"/><Relationship Id="rId3" Type="http://schemas.openxmlformats.org/officeDocument/2006/relationships/slideLayout" Target="../slideLayouts/slideLayout3.xml"/><Relationship Id="rId7" Type="http://schemas.openxmlformats.org/officeDocument/2006/relationships/diagramQuickStyle" Target="../diagrams/quickStyle1.xml"/><Relationship Id="rId12" Type="http://schemas.openxmlformats.org/officeDocument/2006/relationships/diagramQuickStyle" Target="../diagrams/quickStyle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diagramLayout" Target="../diagrams/layout1.xml"/><Relationship Id="rId11" Type="http://schemas.openxmlformats.org/officeDocument/2006/relationships/diagramLayout" Target="../diagrams/layout2.xml"/><Relationship Id="rId5" Type="http://schemas.openxmlformats.org/officeDocument/2006/relationships/diagramData" Target="../diagrams/data1.xml"/><Relationship Id="rId15" Type="http://schemas.openxmlformats.org/officeDocument/2006/relationships/image" Target="../media/image4.png"/><Relationship Id="rId10" Type="http://schemas.openxmlformats.org/officeDocument/2006/relationships/diagramData" Target="../diagrams/data2.xml"/><Relationship Id="rId4" Type="http://schemas.openxmlformats.org/officeDocument/2006/relationships/notesSlide" Target="../notesSlides/notesSlide11.xml"/><Relationship Id="rId9" Type="http://schemas.microsoft.com/office/2007/relationships/diagramDrawing" Target="../diagrams/drawing1.xml"/><Relationship Id="rId14" Type="http://schemas.microsoft.com/office/2007/relationships/diagramDrawing" Target="../diagrams/drawing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4.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4.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5.m4a"/><Relationship Id="rId1" Type="http://schemas.microsoft.com/office/2007/relationships/media" Target="../media/media15.m4a"/><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4.png"/><Relationship Id="rId4"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3" Type="http://schemas.microsoft.com/office/2007/relationships/media" Target="../media/media18.m4a"/><Relationship Id="rId7" Type="http://schemas.openxmlformats.org/officeDocument/2006/relationships/image" Target="../media/image4.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notesSlide" Target="../notesSlides/notesSlide16.xml"/><Relationship Id="rId5" Type="http://schemas.openxmlformats.org/officeDocument/2006/relationships/slideLayout" Target="../slideLayouts/slideLayout3.xml"/><Relationship Id="rId4" Type="http://schemas.openxmlformats.org/officeDocument/2006/relationships/audio" Target="../media/media18.m4a"/></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4.png"/><Relationship Id="rId4"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4.png"/><Relationship Id="rId5" Type="http://schemas.openxmlformats.org/officeDocument/2006/relationships/image" Target="../media/image9.png"/><Relationship Id="rId4"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audio" Target="../media/media21.m4a"/><Relationship Id="rId7" Type="http://schemas.openxmlformats.org/officeDocument/2006/relationships/image" Target="../media/image4.png"/><Relationship Id="rId2" Type="http://schemas.microsoft.com/office/2007/relationships/media" Target="../media/media21.m4a"/><Relationship Id="rId1" Type="http://schemas.openxmlformats.org/officeDocument/2006/relationships/video" Target="https://www.youtube.com/embed/O9azfXNcqD8" TargetMode="External"/><Relationship Id="rId6" Type="http://schemas.openxmlformats.org/officeDocument/2006/relationships/image" Target="../media/image10.png"/><Relationship Id="rId5" Type="http://schemas.openxmlformats.org/officeDocument/2006/relationships/notesSlide" Target="../notesSlides/notesSlide19.xml"/><Relationship Id="rId4"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4.png"/><Relationship Id="rId4"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8" Type="http://schemas.openxmlformats.org/officeDocument/2006/relationships/hyperlink" Target="https://www.nice.org.uk/guidance/ng44" TargetMode="External"/><Relationship Id="rId3" Type="http://schemas.openxmlformats.org/officeDocument/2006/relationships/slideLayout" Target="../slideLayouts/slideLayout3.xml"/><Relationship Id="rId7" Type="http://schemas.openxmlformats.org/officeDocument/2006/relationships/hyperlink" Target="https://socialprescribingacademy.org.uk/" TargetMode="Externa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hyperlink" Target="https://www.kingsfund.org.uk/publications/social-prescribing" TargetMode="External"/><Relationship Id="rId5" Type="http://schemas.openxmlformats.org/officeDocument/2006/relationships/hyperlink" Target="https://www.socialprescribingnetwork.com/" TargetMode="External"/><Relationship Id="rId4" Type="http://schemas.openxmlformats.org/officeDocument/2006/relationships/notesSlide" Target="../notesSlides/notesSlide21.xml"/><Relationship Id="rId9"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4.m4a"/><Relationship Id="rId1" Type="http://schemas.microsoft.com/office/2007/relationships/media" Target="../media/media24.m4a"/><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8" Type="http://schemas.openxmlformats.org/officeDocument/2006/relationships/hyperlink" Target="https://www.ncbi.nlm.nih.gov/pmc/articles/PMC2910600/" TargetMode="External"/><Relationship Id="rId3" Type="http://schemas.openxmlformats.org/officeDocument/2006/relationships/hyperlink" Target="https://doi.org/10.1080/17533015.2017.1334002" TargetMode="External"/><Relationship Id="rId7" Type="http://schemas.openxmlformats.org/officeDocument/2006/relationships/hyperlink" Target="https://nhswalesleadershipportal.heiw.wales/what-are-compassionate-behaviours" TargetMode="External"/><Relationship Id="rId2" Type="http://schemas.openxmlformats.org/officeDocument/2006/relationships/hyperlink" Target="https://bmjopen.bmj.com/content/7/4/e013384" TargetMode="External"/><Relationship Id="rId1" Type="http://schemas.openxmlformats.org/officeDocument/2006/relationships/slideLayout" Target="../slideLayouts/slideLayout3.xml"/><Relationship Id="rId6" Type="http://schemas.openxmlformats.org/officeDocument/2006/relationships/hyperlink" Target="https://pubmed.ncbi.nlm.nih.gov/26828756/" TargetMode="External"/><Relationship Id="rId5" Type="http://schemas.openxmlformats.org/officeDocument/2006/relationships/hyperlink" Target="https://cavuhb.nhs.wales/patient-advice/local-public-health-team/key-areas-of-focus/making-every-contact-count-mecc/" TargetMode="External"/><Relationship Id="rId4" Type="http://schemas.openxmlformats.org/officeDocument/2006/relationships/hyperlink" Target="https://www.tandfonline.com/doi/full/10.1080/17533015.2017.1334002" TargetMode="External"/><Relationship Id="rId9" Type="http://schemas.openxmlformats.org/officeDocument/2006/relationships/hyperlink" Target="https://www.england.nhs.uk/personalisedcare/social-prescribing/"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s://www.kingsfund.org.uk/publications/social-prescribing" TargetMode="External"/><Relationship Id="rId3" Type="http://schemas.openxmlformats.org/officeDocument/2006/relationships/hyperlink" Target="https://www.nice.org.uk/guidance/ng44" TargetMode="External"/><Relationship Id="rId7" Type="http://schemas.openxmlformats.org/officeDocument/2006/relationships/hyperlink" Target="https://www.socialprescribingnetwork.com/" TargetMode="External"/><Relationship Id="rId2" Type="http://schemas.openxmlformats.org/officeDocument/2006/relationships/hyperlink" Target="https://youtu.be/O9azfXNcqD8" TargetMode="External"/><Relationship Id="rId1" Type="http://schemas.openxmlformats.org/officeDocument/2006/relationships/slideLayout" Target="../slideLayouts/slideLayout3.xml"/><Relationship Id="rId6" Type="http://schemas.openxmlformats.org/officeDocument/2006/relationships/hyperlink" Target="http://www.wsspr.wales/resources/Rees%20et%20al%202019.pdf" TargetMode="External"/><Relationship Id="rId5" Type="http://schemas.openxmlformats.org/officeDocument/2006/relationships/hyperlink" Target="https://westminsterresearch.westminster.ac.uk/download/e18716e6c96cc93153baa8e757f8feb602fe99539fa281433535f89af85fb550/297582/review-of-evidence-assessing-impact-of-social-prescribing.pdf" TargetMode="External"/><Relationship Id="rId10" Type="http://schemas.openxmlformats.org/officeDocument/2006/relationships/hyperlink" Target="https://www.who.int/publications/i/item/9789290619765" TargetMode="External"/><Relationship Id="rId4" Type="http://schemas.openxmlformats.org/officeDocument/2006/relationships/hyperlink" Target="https://nwssp.nhs.wales/a-wp/governance-e-manual/putting-the-citizen-first/health-and-care-standards-with-supporting-guidance/" TargetMode="External"/><Relationship Id="rId9" Type="http://schemas.openxmlformats.org/officeDocument/2006/relationships/hyperlink" Target="https://socialprescribingacademy.org.uk/"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4.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4.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4.png"/><Relationship Id="rId5" Type="http://schemas.openxmlformats.org/officeDocument/2006/relationships/image" Target="../media/image6.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4.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84544" y="1573360"/>
            <a:ext cx="3963107" cy="2242284"/>
          </a:xfrm>
          <a:prstGeom prst="rect">
            <a:avLst/>
          </a:prstGeom>
        </p:spPr>
      </p:pic>
      <p:sp>
        <p:nvSpPr>
          <p:cNvPr id="4" name="Title 1"/>
          <p:cNvSpPr txBox="1">
            <a:spLocks/>
          </p:cNvSpPr>
          <p:nvPr/>
        </p:nvSpPr>
        <p:spPr>
          <a:xfrm>
            <a:off x="1097280" y="758952"/>
            <a:ext cx="5287264" cy="356616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dirty="0" smtClean="0">
                <a:latin typeface="+mn-lt"/>
                <a:cs typeface="Arial" panose="020B0604020202020204" pitchFamily="34" charset="0"/>
              </a:rPr>
              <a:t>An Introduction into Social Prescribing</a:t>
            </a:r>
            <a:endParaRPr lang="en-GB" dirty="0">
              <a:latin typeface="+mn-lt"/>
            </a:endParaRPr>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127204933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745"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p:cNvPicPr>
            <a:picLocks noGrp="1" noChangeAspect="1"/>
          </p:cNvPicPr>
          <p:nvPr>
            <p:ph idx="1"/>
          </p:nvPr>
        </p:nvPicPr>
        <p:blipFill>
          <a:blip r:embed="rId5"/>
          <a:stretch>
            <a:fillRect/>
          </a:stretch>
        </p:blipFill>
        <p:spPr>
          <a:xfrm>
            <a:off x="0" y="0"/>
            <a:ext cx="12192000" cy="7014948"/>
          </a:xfrm>
          <a:prstGeom prst="rect">
            <a:avLst/>
          </a:prstGeom>
        </p:spPr>
      </p:pic>
      <p:sp>
        <p:nvSpPr>
          <p:cNvPr id="7" name="TextBox 6"/>
          <p:cNvSpPr txBox="1"/>
          <p:nvPr/>
        </p:nvSpPr>
        <p:spPr>
          <a:xfrm>
            <a:off x="272955" y="300251"/>
            <a:ext cx="1828800" cy="646331"/>
          </a:xfrm>
          <a:prstGeom prst="rect">
            <a:avLst/>
          </a:prstGeom>
          <a:noFill/>
        </p:spPr>
        <p:txBody>
          <a:bodyPr wrap="square" rtlCol="0">
            <a:spAutoFit/>
          </a:bodyPr>
          <a:lstStyle/>
          <a:p>
            <a:r>
              <a:rPr lang="en-GB" dirty="0" smtClean="0"/>
              <a:t>Source: WHO 2022</a:t>
            </a:r>
            <a:endParaRPr lang="en-GB" dirty="0"/>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355495194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4030"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59660104"/>
              </p:ext>
            </p:extLst>
          </p:nvPr>
        </p:nvGraphicFramePr>
        <p:xfrm>
          <a:off x="838200" y="4257620"/>
          <a:ext cx="10515600" cy="88710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8" name="U-Turn Arrow 7"/>
          <p:cNvSpPr/>
          <p:nvPr/>
        </p:nvSpPr>
        <p:spPr>
          <a:xfrm rot="10800000">
            <a:off x="5868538" y="5120852"/>
            <a:ext cx="2961564" cy="832513"/>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aphicFrame>
        <p:nvGraphicFramePr>
          <p:cNvPr id="9" name="Diagram 8"/>
          <p:cNvGraphicFramePr/>
          <p:nvPr>
            <p:extLst>
              <p:ext uri="{D42A27DB-BD31-4B8C-83A1-F6EECF244321}">
                <p14:modId xmlns:p14="http://schemas.microsoft.com/office/powerpoint/2010/main" val="20388647"/>
              </p:ext>
            </p:extLst>
          </p:nvPr>
        </p:nvGraphicFramePr>
        <p:xfrm>
          <a:off x="859138" y="3125475"/>
          <a:ext cx="10515600" cy="815684"/>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26" name="Rounded Rectangle 25"/>
          <p:cNvSpPr/>
          <p:nvPr/>
        </p:nvSpPr>
        <p:spPr>
          <a:xfrm>
            <a:off x="838200" y="1795987"/>
            <a:ext cx="2762398" cy="84505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r>
              <a:rPr lang="en-GB" sz="2900" dirty="0" smtClean="0"/>
              <a:t>Primary Care</a:t>
            </a:r>
            <a:endParaRPr lang="en-GB" sz="2900" dirty="0"/>
          </a:p>
        </p:txBody>
      </p:sp>
      <p:grpSp>
        <p:nvGrpSpPr>
          <p:cNvPr id="14" name="Group 13"/>
          <p:cNvGrpSpPr/>
          <p:nvPr/>
        </p:nvGrpSpPr>
        <p:grpSpPr>
          <a:xfrm>
            <a:off x="3897777" y="1788402"/>
            <a:ext cx="585628" cy="685074"/>
            <a:chOff x="3038643" y="14900"/>
            <a:chExt cx="585628" cy="685074"/>
          </a:xfrm>
        </p:grpSpPr>
        <p:sp>
          <p:nvSpPr>
            <p:cNvPr id="24" name="Right Arrow 23"/>
            <p:cNvSpPr/>
            <p:nvPr/>
          </p:nvSpPr>
          <p:spPr>
            <a:xfrm>
              <a:off x="3038643" y="14900"/>
              <a:ext cx="585628" cy="685074"/>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5" name="Right Arrow 6"/>
            <p:cNvSpPr txBox="1"/>
            <p:nvPr/>
          </p:nvSpPr>
          <p:spPr>
            <a:xfrm>
              <a:off x="3038643" y="151915"/>
              <a:ext cx="409940" cy="41104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p:txBody>
        </p:sp>
      </p:grpSp>
      <p:grpSp>
        <p:nvGrpSpPr>
          <p:cNvPr id="17" name="Group 16"/>
          <p:cNvGrpSpPr/>
          <p:nvPr/>
        </p:nvGrpSpPr>
        <p:grpSpPr>
          <a:xfrm>
            <a:off x="4714801" y="1788402"/>
            <a:ext cx="2762398" cy="812594"/>
            <a:chOff x="7734721" y="0"/>
            <a:chExt cx="2762398" cy="714875"/>
          </a:xfrm>
        </p:grpSpPr>
        <p:sp>
          <p:nvSpPr>
            <p:cNvPr id="18" name="Rounded Rectangle 17"/>
            <p:cNvSpPr/>
            <p:nvPr/>
          </p:nvSpPr>
          <p:spPr>
            <a:xfrm>
              <a:off x="7734721" y="0"/>
              <a:ext cx="2762398" cy="71487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Rounded Rectangle 12"/>
            <p:cNvSpPr txBox="1"/>
            <p:nvPr/>
          </p:nvSpPr>
          <p:spPr>
            <a:xfrm>
              <a:off x="7755659" y="20938"/>
              <a:ext cx="2720522" cy="67299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Activity</a:t>
              </a:r>
              <a:endParaRPr lang="en-US" sz="2900" kern="1200" dirty="0"/>
            </a:p>
          </p:txBody>
        </p:sp>
      </p:grpSp>
      <p:grpSp>
        <p:nvGrpSpPr>
          <p:cNvPr id="28" name="Group 27"/>
          <p:cNvGrpSpPr/>
          <p:nvPr/>
        </p:nvGrpSpPr>
        <p:grpSpPr>
          <a:xfrm>
            <a:off x="859138" y="614381"/>
            <a:ext cx="2762398" cy="812274"/>
            <a:chOff x="4" y="0"/>
            <a:chExt cx="2762398" cy="812274"/>
          </a:xfrm>
        </p:grpSpPr>
        <p:sp>
          <p:nvSpPr>
            <p:cNvPr id="29" name="Rounded Rectangle 28"/>
            <p:cNvSpPr/>
            <p:nvPr/>
          </p:nvSpPr>
          <p:spPr>
            <a:xfrm>
              <a:off x="4" y="0"/>
              <a:ext cx="2762398" cy="71487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Rounded Rectangle 4"/>
            <p:cNvSpPr txBox="1"/>
            <p:nvPr/>
          </p:nvSpPr>
          <p:spPr>
            <a:xfrm>
              <a:off x="20942" y="20938"/>
              <a:ext cx="2720522" cy="79133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n-US" sz="2900" kern="1200" dirty="0" smtClean="0"/>
                <a:t>Primary Care</a:t>
              </a:r>
              <a:endParaRPr lang="en-US" sz="2900" kern="1200" dirty="0"/>
            </a:p>
          </p:txBody>
        </p:sp>
      </p:grpSp>
      <p:grpSp>
        <p:nvGrpSpPr>
          <p:cNvPr id="31" name="Group 30"/>
          <p:cNvGrpSpPr/>
          <p:nvPr/>
        </p:nvGrpSpPr>
        <p:grpSpPr>
          <a:xfrm>
            <a:off x="3897777" y="684804"/>
            <a:ext cx="585628" cy="685074"/>
            <a:chOff x="3038643" y="14900"/>
            <a:chExt cx="585628" cy="685074"/>
          </a:xfrm>
        </p:grpSpPr>
        <p:sp>
          <p:nvSpPr>
            <p:cNvPr id="32" name="Right Arrow 31"/>
            <p:cNvSpPr/>
            <p:nvPr/>
          </p:nvSpPr>
          <p:spPr>
            <a:xfrm>
              <a:off x="3038643" y="14900"/>
              <a:ext cx="585628" cy="685074"/>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3" name="Right Arrow 6"/>
            <p:cNvSpPr txBox="1"/>
            <p:nvPr/>
          </p:nvSpPr>
          <p:spPr>
            <a:xfrm>
              <a:off x="3038643" y="151915"/>
              <a:ext cx="409940" cy="41104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p:txBody>
        </p:sp>
      </p:grpSp>
      <p:grpSp>
        <p:nvGrpSpPr>
          <p:cNvPr id="34" name="Group 33"/>
          <p:cNvGrpSpPr/>
          <p:nvPr/>
        </p:nvGrpSpPr>
        <p:grpSpPr>
          <a:xfrm>
            <a:off x="4735739" y="648966"/>
            <a:ext cx="2762398" cy="812274"/>
            <a:chOff x="7734721" y="0"/>
            <a:chExt cx="2762398" cy="812274"/>
          </a:xfrm>
        </p:grpSpPr>
        <p:sp>
          <p:nvSpPr>
            <p:cNvPr id="35" name="Rounded Rectangle 34"/>
            <p:cNvSpPr/>
            <p:nvPr/>
          </p:nvSpPr>
          <p:spPr>
            <a:xfrm>
              <a:off x="7734721" y="0"/>
              <a:ext cx="2762398" cy="71487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6" name="Rounded Rectangle 12"/>
            <p:cNvSpPr txBox="1"/>
            <p:nvPr/>
          </p:nvSpPr>
          <p:spPr>
            <a:xfrm>
              <a:off x="7755659" y="20938"/>
              <a:ext cx="2720522" cy="79133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Activity</a:t>
              </a:r>
              <a:endParaRPr lang="en-US" sz="2900" kern="1200" dirty="0"/>
            </a:p>
          </p:txBody>
        </p:sp>
      </p:grpSp>
      <p:sp>
        <p:nvSpPr>
          <p:cNvPr id="37" name="TextBox 36"/>
          <p:cNvSpPr txBox="1"/>
          <p:nvPr/>
        </p:nvSpPr>
        <p:spPr>
          <a:xfrm>
            <a:off x="742156" y="219062"/>
            <a:ext cx="2572808" cy="461665"/>
          </a:xfrm>
          <a:prstGeom prst="rect">
            <a:avLst/>
          </a:prstGeom>
          <a:noFill/>
        </p:spPr>
        <p:txBody>
          <a:bodyPr wrap="square" rtlCol="0">
            <a:spAutoFit/>
          </a:bodyPr>
          <a:lstStyle/>
          <a:p>
            <a:r>
              <a:rPr lang="en-GB" sz="2400" dirty="0" smtClean="0"/>
              <a:t>1. Sign Posting</a:t>
            </a:r>
            <a:endParaRPr lang="en-GB" sz="2400" dirty="0"/>
          </a:p>
        </p:txBody>
      </p:sp>
      <p:sp>
        <p:nvSpPr>
          <p:cNvPr id="47" name="TextBox 46"/>
          <p:cNvSpPr txBox="1"/>
          <p:nvPr/>
        </p:nvSpPr>
        <p:spPr>
          <a:xfrm>
            <a:off x="742156" y="1426655"/>
            <a:ext cx="4621414" cy="461665"/>
          </a:xfrm>
          <a:prstGeom prst="rect">
            <a:avLst/>
          </a:prstGeom>
          <a:noFill/>
        </p:spPr>
        <p:txBody>
          <a:bodyPr wrap="square" rtlCol="0">
            <a:spAutoFit/>
          </a:bodyPr>
          <a:lstStyle/>
          <a:p>
            <a:r>
              <a:rPr lang="en-GB" sz="2400" dirty="0" smtClean="0"/>
              <a:t>2. Direct Referral from Primary Care</a:t>
            </a:r>
            <a:endParaRPr lang="en-GB" sz="2400" dirty="0"/>
          </a:p>
        </p:txBody>
      </p:sp>
      <p:sp>
        <p:nvSpPr>
          <p:cNvPr id="48" name="TextBox 47"/>
          <p:cNvSpPr txBox="1"/>
          <p:nvPr/>
        </p:nvSpPr>
        <p:spPr>
          <a:xfrm>
            <a:off x="742156" y="2653321"/>
            <a:ext cx="3741249" cy="461665"/>
          </a:xfrm>
          <a:prstGeom prst="rect">
            <a:avLst/>
          </a:prstGeom>
          <a:noFill/>
        </p:spPr>
        <p:txBody>
          <a:bodyPr wrap="square" rtlCol="0">
            <a:spAutoFit/>
          </a:bodyPr>
          <a:lstStyle/>
          <a:p>
            <a:r>
              <a:rPr lang="en-GB" sz="2400" dirty="0" smtClean="0"/>
              <a:t>3. Social Prescriber</a:t>
            </a:r>
            <a:endParaRPr lang="en-GB" sz="2400" dirty="0"/>
          </a:p>
        </p:txBody>
      </p:sp>
      <p:sp>
        <p:nvSpPr>
          <p:cNvPr id="49" name="TextBox 48"/>
          <p:cNvSpPr txBox="1"/>
          <p:nvPr/>
        </p:nvSpPr>
        <p:spPr>
          <a:xfrm>
            <a:off x="737200" y="3865236"/>
            <a:ext cx="3741249" cy="461665"/>
          </a:xfrm>
          <a:prstGeom prst="rect">
            <a:avLst/>
          </a:prstGeom>
          <a:noFill/>
        </p:spPr>
        <p:txBody>
          <a:bodyPr wrap="square" rtlCol="0">
            <a:spAutoFit/>
          </a:bodyPr>
          <a:lstStyle/>
          <a:p>
            <a:r>
              <a:rPr lang="en-GB" sz="2400" dirty="0" smtClean="0"/>
              <a:t>3+. Holistic</a:t>
            </a:r>
            <a:endParaRPr lang="en-GB" sz="2400" dirty="0"/>
          </a:p>
        </p:txBody>
      </p:sp>
      <p:sp>
        <p:nvSpPr>
          <p:cNvPr id="50" name="Rectangle 49"/>
          <p:cNvSpPr/>
          <p:nvPr/>
        </p:nvSpPr>
        <p:spPr>
          <a:xfrm>
            <a:off x="9393334" y="938986"/>
            <a:ext cx="2657640" cy="671450"/>
          </a:xfrm>
          <a:prstGeom prst="rect">
            <a:avLst/>
          </a:prstGeom>
        </p:spPr>
        <p:txBody>
          <a:bodyPr wrap="square">
            <a:spAutoFit/>
          </a:bodyPr>
          <a:lstStyle/>
          <a:p>
            <a:r>
              <a:rPr lang="en-GB" dirty="0" smtClean="0"/>
              <a:t>Adapted from Source</a:t>
            </a:r>
            <a:r>
              <a:rPr lang="en-GB" dirty="0"/>
              <a:t>: Husk et al (2020)</a:t>
            </a:r>
          </a:p>
        </p:txBody>
      </p:sp>
      <p:sp>
        <p:nvSpPr>
          <p:cNvPr id="51" name="U-Turn Arrow 50"/>
          <p:cNvSpPr/>
          <p:nvPr/>
        </p:nvSpPr>
        <p:spPr>
          <a:xfrm rot="10800000">
            <a:off x="2028560" y="5144725"/>
            <a:ext cx="2961564" cy="832513"/>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5"/>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258686305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6706"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5"/>
          <a:stretch>
            <a:fillRect/>
          </a:stretch>
        </p:blipFill>
        <p:spPr>
          <a:xfrm>
            <a:off x="0" y="-1"/>
            <a:ext cx="12192000" cy="7014949"/>
          </a:xfrm>
          <a:prstGeom prst="rect">
            <a:avLst/>
          </a:prstGeom>
        </p:spPr>
      </p:pic>
      <p:sp>
        <p:nvSpPr>
          <p:cNvPr id="7" name="TextBox 6"/>
          <p:cNvSpPr txBox="1"/>
          <p:nvPr/>
        </p:nvSpPr>
        <p:spPr>
          <a:xfrm>
            <a:off x="191069" y="245660"/>
            <a:ext cx="1801504" cy="646331"/>
          </a:xfrm>
          <a:prstGeom prst="rect">
            <a:avLst/>
          </a:prstGeom>
          <a:noFill/>
        </p:spPr>
        <p:txBody>
          <a:bodyPr wrap="square" rtlCol="0">
            <a:spAutoFit/>
          </a:bodyPr>
          <a:lstStyle/>
          <a:p>
            <a:r>
              <a:rPr lang="en-GB" dirty="0" smtClean="0"/>
              <a:t>Source: Rees et al (2019)</a:t>
            </a:r>
            <a:endParaRPr lang="en-GB" dirty="0"/>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235476290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3463"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Types of social prescribing</a:t>
            </a:r>
          </a:p>
        </p:txBody>
      </p:sp>
      <p:sp>
        <p:nvSpPr>
          <p:cNvPr id="4" name="Content Placeholder 2"/>
          <p:cNvSpPr>
            <a:spLocks noGrp="1"/>
          </p:cNvSpPr>
          <p:nvPr>
            <p:ph idx="1"/>
          </p:nvPr>
        </p:nvSpPr>
        <p:spPr>
          <a:xfrm>
            <a:off x="1097280" y="1845734"/>
            <a:ext cx="4185920" cy="4023360"/>
          </a:xfrm>
        </p:spPr>
        <p:txBody>
          <a:bodyPr>
            <a:normAutofit/>
          </a:bodyPr>
          <a:lstStyle/>
          <a:p>
            <a:pPr marL="0" indent="0">
              <a:buNone/>
            </a:pPr>
            <a:r>
              <a:rPr lang="en-GB" dirty="0" smtClean="0"/>
              <a:t>Physical activity/exercise</a:t>
            </a:r>
          </a:p>
          <a:p>
            <a:pPr marL="0" indent="0">
              <a:buNone/>
            </a:pPr>
            <a:r>
              <a:rPr lang="en-GB" dirty="0" smtClean="0"/>
              <a:t>Housing, welfare and financial</a:t>
            </a:r>
          </a:p>
          <a:p>
            <a:pPr marL="0" indent="0">
              <a:buNone/>
            </a:pPr>
            <a:r>
              <a:rPr lang="en-GB" dirty="0" smtClean="0"/>
              <a:t>Adult education and literacy</a:t>
            </a:r>
          </a:p>
          <a:p>
            <a:pPr marL="0" indent="0">
              <a:buNone/>
            </a:pPr>
            <a:r>
              <a:rPr lang="en-GB" dirty="0" smtClean="0"/>
              <a:t>Befriending</a:t>
            </a:r>
          </a:p>
          <a:p>
            <a:pPr marL="0" indent="0">
              <a:buNone/>
            </a:pPr>
            <a:r>
              <a:rPr lang="en-GB" dirty="0" smtClean="0"/>
              <a:t>Counselling</a:t>
            </a:r>
          </a:p>
          <a:p>
            <a:endParaRPr lang="en-GB" dirty="0" smtClean="0"/>
          </a:p>
          <a:p>
            <a:endParaRPr lang="en-GB" dirty="0" smtClean="0"/>
          </a:p>
          <a:p>
            <a:endParaRPr lang="en-GB" dirty="0" smtClean="0"/>
          </a:p>
          <a:p>
            <a:endParaRPr lang="en-GB" dirty="0" smtClean="0"/>
          </a:p>
          <a:p>
            <a:endParaRPr lang="en-GB" dirty="0"/>
          </a:p>
        </p:txBody>
      </p:sp>
      <p:sp>
        <p:nvSpPr>
          <p:cNvPr id="5" name="Content Placeholder 2"/>
          <p:cNvSpPr txBox="1">
            <a:spLocks/>
          </p:cNvSpPr>
          <p:nvPr/>
        </p:nvSpPr>
        <p:spPr>
          <a:xfrm>
            <a:off x="5283200" y="1845734"/>
            <a:ext cx="4185920"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GB" sz="2800" dirty="0" smtClean="0"/>
              <a:t>Lunch clubs</a:t>
            </a:r>
          </a:p>
          <a:p>
            <a:r>
              <a:rPr lang="en-GB" sz="2800" dirty="0" smtClean="0"/>
              <a:t>Art and culture activities</a:t>
            </a:r>
          </a:p>
          <a:p>
            <a:r>
              <a:rPr lang="en-GB" sz="2800" dirty="0" smtClean="0"/>
              <a:t>Religious groups</a:t>
            </a:r>
          </a:p>
          <a:p>
            <a:r>
              <a:rPr lang="en-GB" sz="2800" dirty="0" smtClean="0"/>
              <a:t>Gardening</a:t>
            </a:r>
          </a:p>
          <a:p>
            <a:r>
              <a:rPr lang="en-GB" sz="2800" dirty="0" smtClean="0"/>
              <a:t>Cookery</a:t>
            </a:r>
          </a:p>
          <a:p>
            <a:r>
              <a:rPr lang="en-GB" sz="2800" dirty="0" smtClean="0"/>
              <a:t>Support Groups</a:t>
            </a:r>
          </a:p>
          <a:p>
            <a:endParaRPr lang="en-GB" dirty="0" smtClean="0"/>
          </a:p>
          <a:p>
            <a:endParaRPr lang="en-GB" dirty="0" smtClean="0"/>
          </a:p>
          <a:p>
            <a:endParaRPr lang="en-GB" dirty="0"/>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362573376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5400"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67E43-67B5-366C-983C-7BEC8029A3D0}"/>
              </a:ext>
            </a:extLst>
          </p:cNvPr>
          <p:cNvSpPr>
            <a:spLocks noGrp="1"/>
          </p:cNvSpPr>
          <p:nvPr>
            <p:ph type="title"/>
          </p:nvPr>
        </p:nvSpPr>
        <p:spPr/>
        <p:txBody>
          <a:bodyPr/>
          <a:lstStyle/>
          <a:p>
            <a:r>
              <a:rPr lang="en-GB" dirty="0"/>
              <a:t>Benefits of Social Prescribing </a:t>
            </a:r>
            <a:endParaRPr lang="en-GB"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A262FAB9-89D4-1D8B-B534-7E40645C94C7}"/>
              </a:ext>
            </a:extLst>
          </p:cNvPr>
          <p:cNvSpPr>
            <a:spLocks noGrp="1"/>
          </p:cNvSpPr>
          <p:nvPr>
            <p:ph idx="1"/>
          </p:nvPr>
        </p:nvSpPr>
        <p:spPr>
          <a:xfrm>
            <a:off x="838200" y="1690688"/>
            <a:ext cx="10515600" cy="4351338"/>
          </a:xfrm>
        </p:spPr>
        <p:txBody>
          <a:bodyPr/>
          <a:lstStyle/>
          <a:p>
            <a:r>
              <a:rPr lang="en-GB" dirty="0"/>
              <a:t>Improved quality of life</a:t>
            </a:r>
          </a:p>
          <a:p>
            <a:r>
              <a:rPr lang="en-GB" dirty="0" smtClean="0"/>
              <a:t>Improved </a:t>
            </a:r>
            <a:r>
              <a:rPr lang="en-GB" dirty="0"/>
              <a:t>mental health</a:t>
            </a:r>
          </a:p>
          <a:p>
            <a:r>
              <a:rPr lang="en-GB" dirty="0"/>
              <a:t>Improved physical health</a:t>
            </a:r>
          </a:p>
          <a:p>
            <a:r>
              <a:rPr lang="en-GB" dirty="0"/>
              <a:t>Reduction in use of NHS services</a:t>
            </a:r>
          </a:p>
          <a:p>
            <a:endParaRPr lang="en-GB" dirty="0">
              <a:latin typeface="Arial" panose="020B0604020202020204" pitchFamily="34" charset="0"/>
              <a:cs typeface="Arial" panose="020B0604020202020204" pitchFamily="34" charset="0"/>
            </a:endParaRP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333016186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1360"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Examples </a:t>
            </a:r>
            <a:r>
              <a:rPr lang="en-GB" dirty="0" smtClean="0"/>
              <a:t>of Social Prescribing </a:t>
            </a:r>
            <a:endParaRPr lang="en-GB" dirty="0"/>
          </a:p>
        </p:txBody>
      </p:sp>
      <p:sp>
        <p:nvSpPr>
          <p:cNvPr id="3" name="Text Placeholder 2"/>
          <p:cNvSpPr>
            <a:spLocks noGrp="1"/>
          </p:cNvSpPr>
          <p:nvPr>
            <p:ph type="body" idx="1"/>
          </p:nvPr>
        </p:nvSpPr>
        <p:spPr/>
        <p:txBody>
          <a:bodyPr/>
          <a:lstStyle/>
          <a:p>
            <a:endParaRPr lang="en-GB" dirty="0"/>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44035814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110"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616294"/>
            <a:ext cx="10515600" cy="4351338"/>
          </a:xfrm>
        </p:spPr>
        <p:txBody>
          <a:bodyPr>
            <a:normAutofit/>
          </a:bodyPr>
          <a:lstStyle/>
          <a:p>
            <a:pPr marL="0" indent="0">
              <a:buNone/>
            </a:pPr>
            <a:r>
              <a:rPr lang="en-GB" b="1" dirty="0" smtClean="0"/>
              <a:t>Patient A</a:t>
            </a:r>
            <a:endParaRPr lang="en-GB" b="1" dirty="0"/>
          </a:p>
          <a:p>
            <a:pPr marL="0" indent="0">
              <a:buNone/>
            </a:pPr>
            <a:r>
              <a:rPr lang="en-GB" dirty="0" smtClean="0"/>
              <a:t>Patient A was 83 years </a:t>
            </a:r>
            <a:r>
              <a:rPr lang="en-GB" dirty="0"/>
              <a:t>old </a:t>
            </a:r>
            <a:r>
              <a:rPr lang="en-GB" dirty="0" smtClean="0"/>
              <a:t>and </a:t>
            </a:r>
            <a:r>
              <a:rPr lang="en-GB" dirty="0"/>
              <a:t>hard of hearing. </a:t>
            </a:r>
            <a:endParaRPr lang="en-GB" dirty="0" smtClean="0"/>
          </a:p>
          <a:p>
            <a:pPr marL="0" indent="0">
              <a:buNone/>
            </a:pPr>
            <a:r>
              <a:rPr lang="en-GB" dirty="0" smtClean="0"/>
              <a:t>Patient A was referred to:</a:t>
            </a:r>
          </a:p>
          <a:p>
            <a:r>
              <a:rPr lang="en-GB" dirty="0" smtClean="0"/>
              <a:t>Sensory </a:t>
            </a:r>
            <a:r>
              <a:rPr lang="en-GB" dirty="0"/>
              <a:t>Team </a:t>
            </a:r>
            <a:r>
              <a:rPr lang="en-GB" dirty="0" smtClean="0"/>
              <a:t>in </a:t>
            </a:r>
            <a:r>
              <a:rPr lang="en-GB" dirty="0"/>
              <a:t>Council</a:t>
            </a:r>
          </a:p>
          <a:p>
            <a:r>
              <a:rPr lang="en-GB" dirty="0"/>
              <a:t>Dance to Health, strength and balance classes for elderly</a:t>
            </a:r>
          </a:p>
          <a:p>
            <a:r>
              <a:rPr lang="en-GB" dirty="0"/>
              <a:t>Virtual Ward</a:t>
            </a:r>
          </a:p>
          <a:p>
            <a:r>
              <a:rPr lang="en-GB" dirty="0"/>
              <a:t>Fire service healthy homes check</a:t>
            </a:r>
          </a:p>
          <a:p>
            <a:pPr marL="0" indent="0">
              <a:buNone/>
            </a:pPr>
            <a:endParaRPr lang="en-GB" dirty="0"/>
          </a:p>
        </p:txBody>
      </p:sp>
      <p:sp>
        <p:nvSpPr>
          <p:cNvPr id="4" name="TextBox 3"/>
          <p:cNvSpPr txBox="1"/>
          <p:nvPr/>
        </p:nvSpPr>
        <p:spPr>
          <a:xfrm>
            <a:off x="9702800" y="698500"/>
            <a:ext cx="2374900" cy="646331"/>
          </a:xfrm>
          <a:prstGeom prst="rect">
            <a:avLst/>
          </a:prstGeom>
          <a:noFill/>
        </p:spPr>
        <p:txBody>
          <a:bodyPr wrap="square" rtlCol="0">
            <a:spAutoFit/>
          </a:bodyPr>
          <a:lstStyle/>
          <a:p>
            <a:r>
              <a:rPr lang="en-GB" dirty="0"/>
              <a:t>Source: Social Prescriber </a:t>
            </a:r>
            <a:r>
              <a:rPr lang="en-GB" dirty="0" smtClean="0"/>
              <a:t>SBUHB</a:t>
            </a:r>
            <a:endParaRPr lang="en-GB" dirty="0"/>
          </a:p>
        </p:txBody>
      </p:sp>
      <p:sp>
        <p:nvSpPr>
          <p:cNvPr id="5" name="Title 1"/>
          <p:cNvSpPr>
            <a:spLocks noGrp="1"/>
          </p:cNvSpPr>
          <p:nvPr>
            <p:ph type="title"/>
          </p:nvPr>
        </p:nvSpPr>
        <p:spPr>
          <a:xfrm>
            <a:off x="838200" y="365125"/>
            <a:ext cx="10515600" cy="1325563"/>
          </a:xfrm>
        </p:spPr>
        <p:txBody>
          <a:bodyPr/>
          <a:lstStyle/>
          <a:p>
            <a:r>
              <a:rPr lang="en-GB" dirty="0"/>
              <a:t>Examples of social prescribing </a:t>
            </a:r>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157224052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7823"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0900" y="1332131"/>
            <a:ext cx="10515600" cy="4351338"/>
          </a:xfrm>
        </p:spPr>
        <p:txBody>
          <a:bodyPr>
            <a:normAutofit/>
          </a:bodyPr>
          <a:lstStyle/>
          <a:p>
            <a:pPr marL="0" indent="0">
              <a:buNone/>
            </a:pPr>
            <a:r>
              <a:rPr lang="en-GB" b="1" dirty="0" smtClean="0"/>
              <a:t>Patient B</a:t>
            </a:r>
            <a:endParaRPr lang="en-GB" b="1" dirty="0"/>
          </a:p>
          <a:p>
            <a:pPr marL="0" indent="0">
              <a:buNone/>
            </a:pPr>
            <a:r>
              <a:rPr lang="en-GB" dirty="0" smtClean="0"/>
              <a:t>Patient B had advanced dementia. </a:t>
            </a:r>
            <a:endParaRPr lang="en-GB" dirty="0" smtClean="0"/>
          </a:p>
          <a:p>
            <a:pPr marL="0" indent="0">
              <a:buNone/>
            </a:pPr>
            <a:r>
              <a:rPr lang="en-GB" dirty="0" smtClean="0"/>
              <a:t>Patient B was referred to:</a:t>
            </a:r>
          </a:p>
          <a:p>
            <a:r>
              <a:rPr lang="en-GB" dirty="0" smtClean="0"/>
              <a:t>Warm </a:t>
            </a:r>
            <a:r>
              <a:rPr lang="en-GB" dirty="0"/>
              <a:t>Wales/ NEST for boiler and checks</a:t>
            </a:r>
          </a:p>
          <a:p>
            <a:r>
              <a:rPr lang="en-GB" dirty="0"/>
              <a:t>Carers Centre for support, benefits check and sitting </a:t>
            </a:r>
            <a:r>
              <a:rPr lang="en-GB" dirty="0" smtClean="0"/>
              <a:t>service</a:t>
            </a:r>
          </a:p>
        </p:txBody>
      </p:sp>
      <p:sp>
        <p:nvSpPr>
          <p:cNvPr id="4" name="TextBox 3"/>
          <p:cNvSpPr txBox="1"/>
          <p:nvPr/>
        </p:nvSpPr>
        <p:spPr>
          <a:xfrm>
            <a:off x="8890000" y="685800"/>
            <a:ext cx="2298700" cy="646331"/>
          </a:xfrm>
          <a:prstGeom prst="rect">
            <a:avLst/>
          </a:prstGeom>
          <a:noFill/>
        </p:spPr>
        <p:txBody>
          <a:bodyPr wrap="square" rtlCol="0">
            <a:spAutoFit/>
          </a:bodyPr>
          <a:lstStyle/>
          <a:p>
            <a:r>
              <a:rPr lang="en-GB"/>
              <a:t>Source: Social Prescriber SBUHB</a:t>
            </a:r>
            <a:endParaRPr lang="en-GB" dirty="0"/>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5892800" y="3225800"/>
            <a:ext cx="406400" cy="406400"/>
          </a:xfrm>
          <a:prstGeom prst="rect">
            <a:avLst/>
          </a:prstGeom>
        </p:spPr>
      </p:pic>
      <p:pic>
        <p:nvPicPr>
          <p:cNvPr id="5" name="Recorded Sound">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329366916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9467"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64624" fill="hold"/>
                                        <p:tgtEl>
                                          <p:spTgt spid="5"/>
                                        </p:tgtEl>
                                      </p:cBhvr>
                                    </p:cmd>
                                  </p:childTnLst>
                                </p:cTn>
                              </p:par>
                            </p:childTnLst>
                          </p:cTn>
                        </p:par>
                      </p:childTnLst>
                    </p:cTn>
                  </p:par>
                </p:childTnLst>
              </p:cTn>
              <p:nextCondLst>
                <p:cond evt="onClick" delay="0">
                  <p:tgtEl>
                    <p:spTgt spid="5"/>
                  </p:tgtEl>
                </p:cond>
              </p:nextCondLst>
            </p:seq>
            <p:audio>
              <p:cMediaNode vol="80000">
                <p:cTn id="13" fill="hold" display="0">
                  <p:stCondLst>
                    <p:cond delay="indefinite"/>
                  </p:stCondLst>
                  <p:endCondLst>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0900" y="292100"/>
            <a:ext cx="10515600" cy="4351338"/>
          </a:xfrm>
        </p:spPr>
        <p:txBody>
          <a:bodyPr>
            <a:noAutofit/>
          </a:bodyPr>
          <a:lstStyle/>
          <a:p>
            <a:pPr marL="0" indent="0">
              <a:buNone/>
            </a:pPr>
            <a:r>
              <a:rPr lang="en-GB" b="1" dirty="0" smtClean="0"/>
              <a:t>Patient C</a:t>
            </a:r>
          </a:p>
          <a:p>
            <a:pPr marL="0" indent="0">
              <a:buNone/>
            </a:pPr>
            <a:r>
              <a:rPr lang="en-GB" dirty="0" smtClean="0"/>
              <a:t>Patient C had a long history of anxiety and panic attacks resulting in dependency on medication. </a:t>
            </a:r>
          </a:p>
          <a:p>
            <a:pPr marL="0" indent="0">
              <a:buNone/>
            </a:pPr>
            <a:r>
              <a:rPr lang="en-GB" dirty="0" smtClean="0"/>
              <a:t>Patient C was referred to: </a:t>
            </a:r>
          </a:p>
          <a:p>
            <a:r>
              <a:rPr lang="en-GB" dirty="0" smtClean="0"/>
              <a:t>Warm </a:t>
            </a:r>
            <a:r>
              <a:rPr lang="en-GB" dirty="0" smtClean="0"/>
              <a:t>Wales</a:t>
            </a:r>
          </a:p>
          <a:p>
            <a:r>
              <a:rPr lang="en-GB" dirty="0" smtClean="0"/>
              <a:t>Tenancy Support Unit (TSU)</a:t>
            </a:r>
          </a:p>
          <a:p>
            <a:r>
              <a:rPr lang="en-GB" dirty="0" smtClean="0"/>
              <a:t>Happy Headwork Heads Up Programme</a:t>
            </a:r>
          </a:p>
          <a:p>
            <a:r>
              <a:rPr lang="en-GB" dirty="0" smtClean="0"/>
              <a:t>New </a:t>
            </a:r>
            <a:r>
              <a:rPr lang="en-GB" dirty="0" smtClean="0"/>
              <a:t>Pathways</a:t>
            </a:r>
          </a:p>
        </p:txBody>
      </p:sp>
      <p:sp>
        <p:nvSpPr>
          <p:cNvPr id="4" name="TextBox 3"/>
          <p:cNvSpPr txBox="1"/>
          <p:nvPr/>
        </p:nvSpPr>
        <p:spPr>
          <a:xfrm>
            <a:off x="850900" y="5613400"/>
            <a:ext cx="2374900" cy="646331"/>
          </a:xfrm>
          <a:prstGeom prst="rect">
            <a:avLst/>
          </a:prstGeom>
          <a:noFill/>
        </p:spPr>
        <p:txBody>
          <a:bodyPr wrap="square" rtlCol="0">
            <a:spAutoFit/>
          </a:bodyPr>
          <a:lstStyle/>
          <a:p>
            <a:r>
              <a:rPr lang="en-GB" dirty="0" smtClean="0"/>
              <a:t>Source: Social Prescriber SBUHB</a:t>
            </a:r>
            <a:endParaRPr lang="en-GB" dirty="0"/>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945491" y="2467769"/>
            <a:ext cx="326417" cy="326417"/>
          </a:xfrm>
          <a:prstGeom prst="rect">
            <a:avLst/>
          </a:prstGeom>
        </p:spPr>
      </p:pic>
    </p:spTree>
    <p:extLst>
      <p:ext uri="{BB962C8B-B14F-4D97-AF65-F5344CB8AC3E}">
        <p14:creationId xmlns:p14="http://schemas.microsoft.com/office/powerpoint/2010/main" val="647571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1737" fill="hold"/>
                                        <p:tgtEl>
                                          <p:spTgt spid="2"/>
                                        </p:tgtEl>
                                      </p:cBhvr>
                                    </p:cmd>
                                  </p:childTnLst>
                                </p:cTn>
                              </p:par>
                            </p:childTnLst>
                          </p:cTn>
                        </p:par>
                      </p:childTnLst>
                    </p:cTn>
                  </p:par>
                </p:childTnLst>
              </p:cTn>
              <p:nextCondLst>
                <p:cond evt="onClick" delay="0">
                  <p:tgtEl>
                    <p:spTgt spid="2"/>
                  </p:tgtEl>
                </p:cond>
              </p:nextCondLst>
            </p:seq>
            <p:audio>
              <p:cMediaNode vol="80000" mute="1">
                <p:cTn id="7" fill="hold" display="0">
                  <p:stCondLst>
                    <p:cond delay="indefinite"/>
                  </p:stCondLst>
                  <p:endCondLst>
                    <p:cond evt="onStopAudio" delay="0">
                      <p:tgtEl>
                        <p:sldTgt/>
                      </p:tgtEl>
                    </p:cond>
                  </p:endCondLst>
                </p:cTn>
                <p:tgtEl>
                  <p:spTgt spid="2"/>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a:t>Compassionate leadership and social prescribing </a:t>
            </a:r>
          </a:p>
        </p:txBody>
      </p:sp>
      <p:pic>
        <p:nvPicPr>
          <p:cNvPr id="4" name="Content Placeholder 4"/>
          <p:cNvPicPr>
            <a:picLocks noGrp="1" noChangeAspect="1"/>
          </p:cNvPicPr>
          <p:nvPr>
            <p:ph idx="1"/>
          </p:nvPr>
        </p:nvPicPr>
        <p:blipFill>
          <a:blip r:embed="rId5"/>
          <a:stretch>
            <a:fillRect/>
          </a:stretch>
        </p:blipFill>
        <p:spPr>
          <a:xfrm>
            <a:off x="2412099" y="1219201"/>
            <a:ext cx="6848015" cy="4469238"/>
          </a:xfrm>
          <a:prstGeom prst="rect">
            <a:avLst/>
          </a:prstGeom>
        </p:spPr>
      </p:pic>
      <p:sp>
        <p:nvSpPr>
          <p:cNvPr id="5" name="TextBox 4"/>
          <p:cNvSpPr txBox="1"/>
          <p:nvPr/>
        </p:nvSpPr>
        <p:spPr>
          <a:xfrm>
            <a:off x="9976513" y="1690688"/>
            <a:ext cx="1910687" cy="369332"/>
          </a:xfrm>
          <a:prstGeom prst="rect">
            <a:avLst/>
          </a:prstGeom>
          <a:noFill/>
        </p:spPr>
        <p:txBody>
          <a:bodyPr wrap="square" rtlCol="0">
            <a:spAutoFit/>
          </a:bodyPr>
          <a:lstStyle/>
          <a:p>
            <a:r>
              <a:rPr lang="en-GB" dirty="0" smtClean="0"/>
              <a:t>Source: HEIW</a:t>
            </a:r>
            <a:endParaRPr lang="en-GB" dirty="0"/>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204184823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1567"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BB4C9-B141-9183-FD0F-AC2BCAF170A2}"/>
              </a:ext>
            </a:extLst>
          </p:cNvPr>
          <p:cNvSpPr>
            <a:spLocks noGrp="1"/>
          </p:cNvSpPr>
          <p:nvPr>
            <p:ph type="title"/>
          </p:nvPr>
        </p:nvSpPr>
        <p:spPr/>
        <p:txBody>
          <a:bodyPr/>
          <a:lstStyle/>
          <a:p>
            <a:r>
              <a:rPr lang="en-GB" dirty="0">
                <a:latin typeface="+mn-lt"/>
                <a:cs typeface="Arial" panose="020B0604020202020204" pitchFamily="34" charset="0"/>
              </a:rPr>
              <a:t>Objectives</a:t>
            </a:r>
          </a:p>
        </p:txBody>
      </p:sp>
      <p:sp>
        <p:nvSpPr>
          <p:cNvPr id="4" name="Content Placeholder 2"/>
          <p:cNvSpPr txBox="1">
            <a:spLocks/>
          </p:cNvSpPr>
          <p:nvPr/>
        </p:nvSpPr>
        <p:spPr>
          <a:xfrm>
            <a:off x="1097280" y="1845734"/>
            <a:ext cx="10058400" cy="4023360"/>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Aft>
                <a:spcPts val="800"/>
              </a:spcAft>
              <a:buFont typeface="Arial" panose="020B0604020202020204" pitchFamily="34" charset="0"/>
              <a:buNone/>
            </a:pPr>
            <a:r>
              <a:rPr lang="en-GB" dirty="0" smtClean="0">
                <a:solidFill>
                  <a:srgbClr val="000000"/>
                </a:solidFill>
                <a:ea typeface="Times New Roman" panose="02020603050405020304" pitchFamily="18" charset="0"/>
                <a:cs typeface="Arial" panose="020B0604020202020204" pitchFamily="34" charset="0"/>
              </a:rPr>
              <a:t>The lecture will cover:</a:t>
            </a:r>
            <a:endParaRPr lang="en-GB" dirty="0" smtClean="0">
              <a:ea typeface="Calibri" panose="020F0502020204030204" pitchFamily="34" charset="0"/>
              <a:cs typeface="Arial" panose="020B0604020202020204" pitchFamily="34" charset="0"/>
            </a:endParaRPr>
          </a:p>
          <a:p>
            <a:pPr>
              <a:lnSpc>
                <a:spcPct val="107000"/>
              </a:lnSpc>
              <a:spcAft>
                <a:spcPts val="800"/>
              </a:spcAft>
              <a:tabLst>
                <a:tab pos="457200" algn="l"/>
              </a:tabLst>
            </a:pPr>
            <a:r>
              <a:rPr lang="en-GB" dirty="0" smtClean="0">
                <a:solidFill>
                  <a:srgbClr val="000000"/>
                </a:solidFill>
                <a:ea typeface="Times New Roman" panose="02020603050405020304" pitchFamily="18" charset="0"/>
                <a:cs typeface="Arial" panose="020B0604020202020204" pitchFamily="34" charset="0"/>
              </a:rPr>
              <a:t>The concept of social prescribing</a:t>
            </a:r>
            <a:endParaRPr lang="en-GB" dirty="0" smtClean="0">
              <a:solidFill>
                <a:srgbClr val="000000"/>
              </a:solidFill>
              <a:ea typeface="Calibri" panose="020F0502020204030204" pitchFamily="34" charset="0"/>
              <a:cs typeface="Arial" panose="020B0604020202020204" pitchFamily="34" charset="0"/>
            </a:endParaRPr>
          </a:p>
          <a:p>
            <a:pPr>
              <a:lnSpc>
                <a:spcPct val="107000"/>
              </a:lnSpc>
              <a:spcAft>
                <a:spcPts val="800"/>
              </a:spcAft>
              <a:tabLst>
                <a:tab pos="457200" algn="l"/>
              </a:tabLst>
            </a:pPr>
            <a:r>
              <a:rPr lang="en-GB" dirty="0" smtClean="0">
                <a:solidFill>
                  <a:srgbClr val="000000"/>
                </a:solidFill>
                <a:ea typeface="Times New Roman" panose="02020603050405020304" pitchFamily="18" charset="0"/>
                <a:cs typeface="Arial" panose="020B0604020202020204" pitchFamily="34" charset="0"/>
              </a:rPr>
              <a:t>The methods for social prescribing</a:t>
            </a:r>
          </a:p>
          <a:p>
            <a:pPr>
              <a:lnSpc>
                <a:spcPct val="107000"/>
              </a:lnSpc>
              <a:spcAft>
                <a:spcPts val="800"/>
              </a:spcAft>
              <a:tabLst>
                <a:tab pos="457200" algn="l"/>
              </a:tabLst>
            </a:pPr>
            <a:r>
              <a:rPr lang="en-GB" dirty="0" smtClean="0">
                <a:solidFill>
                  <a:srgbClr val="000000"/>
                </a:solidFill>
                <a:ea typeface="Times New Roman" panose="02020603050405020304" pitchFamily="18" charset="0"/>
                <a:cs typeface="Arial" panose="020B0604020202020204" pitchFamily="34" charset="0"/>
              </a:rPr>
              <a:t>The importance of social prescribers</a:t>
            </a:r>
          </a:p>
          <a:p>
            <a:pPr>
              <a:lnSpc>
                <a:spcPct val="107000"/>
              </a:lnSpc>
              <a:spcAft>
                <a:spcPts val="800"/>
              </a:spcAft>
              <a:tabLst>
                <a:tab pos="457200" algn="l"/>
              </a:tabLst>
            </a:pPr>
            <a:r>
              <a:rPr lang="en-GB" dirty="0" smtClean="0">
                <a:solidFill>
                  <a:srgbClr val="000000"/>
                </a:solidFill>
                <a:ea typeface="Calibri" panose="020F0502020204030204" pitchFamily="34" charset="0"/>
                <a:cs typeface="Arial" panose="020B0604020202020204" pitchFamily="34" charset="0"/>
              </a:rPr>
              <a:t>The types of social prescribing </a:t>
            </a:r>
          </a:p>
          <a:p>
            <a:pPr>
              <a:lnSpc>
                <a:spcPct val="107000"/>
              </a:lnSpc>
              <a:spcAft>
                <a:spcPts val="800"/>
              </a:spcAft>
              <a:tabLst>
                <a:tab pos="457200" algn="l"/>
              </a:tabLst>
            </a:pPr>
            <a:r>
              <a:rPr lang="en-GB" dirty="0" smtClean="0">
                <a:solidFill>
                  <a:srgbClr val="000000"/>
                </a:solidFill>
                <a:ea typeface="Times New Roman" panose="02020603050405020304" pitchFamily="18" charset="0"/>
                <a:cs typeface="Arial" panose="020B0604020202020204" pitchFamily="34" charset="0"/>
              </a:rPr>
              <a:t>The benefits of social prescribing</a:t>
            </a:r>
          </a:p>
          <a:p>
            <a:pPr>
              <a:lnSpc>
                <a:spcPct val="107000"/>
              </a:lnSpc>
              <a:spcAft>
                <a:spcPts val="800"/>
              </a:spcAft>
              <a:tabLst>
                <a:tab pos="457200" algn="l"/>
              </a:tabLst>
            </a:pPr>
            <a:r>
              <a:rPr lang="en-GB" dirty="0" smtClean="0">
                <a:solidFill>
                  <a:srgbClr val="000000"/>
                </a:solidFill>
                <a:ea typeface="Calibri" panose="020F0502020204030204" pitchFamily="34" charset="0"/>
                <a:cs typeface="Arial" panose="020B0604020202020204" pitchFamily="34" charset="0"/>
              </a:rPr>
              <a:t>Compassionate leadership in practice </a:t>
            </a:r>
          </a:p>
          <a:p>
            <a:pPr>
              <a:lnSpc>
                <a:spcPct val="107000"/>
              </a:lnSpc>
              <a:spcAft>
                <a:spcPts val="800"/>
              </a:spcAft>
              <a:tabLst>
                <a:tab pos="457200" algn="l"/>
              </a:tabLst>
            </a:pPr>
            <a:endParaRPr lang="en-GB" dirty="0">
              <a:solidFill>
                <a:srgbClr val="000000"/>
              </a:solidFill>
              <a:latin typeface="Arial" panose="020B0604020202020204" pitchFamily="34" charset="0"/>
              <a:ea typeface="Calibri" panose="020F0502020204030204" pitchFamily="34" charset="0"/>
              <a:cs typeface="Arial" panose="020B0604020202020204" pitchFamily="34" charset="0"/>
            </a:endParaRPr>
          </a:p>
        </p:txBody>
      </p:sp>
      <p:pic>
        <p:nvPicPr>
          <p:cNvPr id="5"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412603540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7310"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 y="0"/>
            <a:ext cx="4722125" cy="646331"/>
          </a:xfrm>
          <a:prstGeom prst="rect">
            <a:avLst/>
          </a:prstGeom>
          <a:noFill/>
        </p:spPr>
        <p:txBody>
          <a:bodyPr wrap="square" rtlCol="0">
            <a:spAutoFit/>
          </a:bodyPr>
          <a:lstStyle/>
          <a:p>
            <a:r>
              <a:rPr lang="en-GB" dirty="0" smtClean="0"/>
              <a:t>Source: Transformation Partners in Health and Care</a:t>
            </a:r>
            <a:endParaRPr lang="en-GB" dirty="0"/>
          </a:p>
        </p:txBody>
      </p:sp>
      <p:pic>
        <p:nvPicPr>
          <p:cNvPr id="7" name="O9azfXNcqD8"/>
          <p:cNvPicPr>
            <a:picLocks noGrp="1" noRot="1" noChangeAspect="1"/>
          </p:cNvPicPr>
          <p:nvPr>
            <p:ph idx="1"/>
            <a:videoFile r:link="rId1"/>
          </p:nvPr>
        </p:nvPicPr>
        <p:blipFill>
          <a:blip r:embed="rId6"/>
          <a:stretch>
            <a:fillRect/>
          </a:stretch>
        </p:blipFill>
        <p:spPr>
          <a:xfrm>
            <a:off x="4572000" y="3143250"/>
            <a:ext cx="3048000" cy="1714500"/>
          </a:xfrm>
          <a:prstGeom prst="rect">
            <a:avLst/>
          </a:prstGeom>
        </p:spPr>
      </p:pic>
      <p:pic>
        <p:nvPicPr>
          <p:cNvPr id="2" name="Recorded Sound">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222198149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458"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Summary</a:t>
            </a:r>
          </a:p>
        </p:txBody>
      </p:sp>
      <p:sp>
        <p:nvSpPr>
          <p:cNvPr id="3" name="Content Placeholder 2"/>
          <p:cNvSpPr>
            <a:spLocks noGrp="1"/>
          </p:cNvSpPr>
          <p:nvPr>
            <p:ph idx="1"/>
          </p:nvPr>
        </p:nvSpPr>
        <p:spPr>
          <a:xfrm>
            <a:off x="838200" y="1419225"/>
            <a:ext cx="10515600" cy="4351338"/>
          </a:xfrm>
        </p:spPr>
        <p:txBody>
          <a:bodyPr>
            <a:normAutofit lnSpcReduction="10000"/>
          </a:bodyPr>
          <a:lstStyle/>
          <a:p>
            <a:r>
              <a:rPr lang="en-GB" dirty="0"/>
              <a:t>Social </a:t>
            </a:r>
            <a:r>
              <a:rPr lang="en-GB" dirty="0" smtClean="0"/>
              <a:t>prescribing </a:t>
            </a:r>
            <a:r>
              <a:rPr lang="en-GB" dirty="0"/>
              <a:t>is a non medical </a:t>
            </a:r>
            <a:r>
              <a:rPr lang="en-GB" dirty="0" smtClean="0"/>
              <a:t>intervention.</a:t>
            </a:r>
            <a:endParaRPr lang="en-GB" dirty="0"/>
          </a:p>
          <a:p>
            <a:r>
              <a:rPr lang="en-GB" dirty="0"/>
              <a:t>Sign posting is a low level method of social prescribing. </a:t>
            </a:r>
          </a:p>
          <a:p>
            <a:r>
              <a:rPr lang="en-GB" dirty="0"/>
              <a:t>Social prescribers play a vital role in social </a:t>
            </a:r>
            <a:r>
              <a:rPr lang="en-GB" dirty="0" smtClean="0"/>
              <a:t>prescribing.</a:t>
            </a:r>
            <a:endParaRPr lang="en-GB" dirty="0"/>
          </a:p>
          <a:p>
            <a:r>
              <a:rPr lang="en-GB" dirty="0"/>
              <a:t>Social prescribing can be instigated by a health care </a:t>
            </a:r>
            <a:r>
              <a:rPr lang="en-GB" dirty="0" smtClean="0"/>
              <a:t>professional.</a:t>
            </a:r>
            <a:endParaRPr lang="en-GB" dirty="0"/>
          </a:p>
          <a:p>
            <a:r>
              <a:rPr lang="en-GB" dirty="0"/>
              <a:t>Social prescribing is person centred.  </a:t>
            </a:r>
          </a:p>
          <a:p>
            <a:r>
              <a:rPr lang="en-GB" dirty="0"/>
              <a:t>Social prescribing can include a number of various </a:t>
            </a:r>
            <a:r>
              <a:rPr lang="en-GB" dirty="0" smtClean="0"/>
              <a:t>activities</a:t>
            </a:r>
            <a:r>
              <a:rPr lang="en-GB" dirty="0"/>
              <a:t>.</a:t>
            </a:r>
            <a:endParaRPr lang="en-GB" dirty="0"/>
          </a:p>
          <a:p>
            <a:r>
              <a:rPr lang="en-GB" dirty="0"/>
              <a:t>There are significant benefits to social </a:t>
            </a:r>
            <a:r>
              <a:rPr lang="en-GB" dirty="0" smtClean="0"/>
              <a:t>prescribing</a:t>
            </a:r>
            <a:r>
              <a:rPr lang="en-GB" dirty="0"/>
              <a:t>.</a:t>
            </a:r>
            <a:endParaRPr lang="en-GB" dirty="0"/>
          </a:p>
          <a:p>
            <a:r>
              <a:rPr lang="en-GB" dirty="0"/>
              <a:t>Compassionate leadership can be used </a:t>
            </a:r>
            <a:r>
              <a:rPr lang="en-GB" dirty="0" smtClean="0"/>
              <a:t>to </a:t>
            </a:r>
            <a:r>
              <a:rPr lang="en-GB" dirty="0"/>
              <a:t>benefit the well being of patients.</a:t>
            </a: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327748404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4870"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Useful Resources</a:t>
            </a:r>
          </a:p>
        </p:txBody>
      </p:sp>
      <p:sp>
        <p:nvSpPr>
          <p:cNvPr id="3" name="Content Placeholder 2"/>
          <p:cNvSpPr>
            <a:spLocks noGrp="1"/>
          </p:cNvSpPr>
          <p:nvPr>
            <p:ph idx="1"/>
          </p:nvPr>
        </p:nvSpPr>
        <p:spPr>
          <a:xfrm>
            <a:off x="838200" y="1825625"/>
            <a:ext cx="10515600" cy="4302220"/>
          </a:xfrm>
        </p:spPr>
        <p:txBody>
          <a:bodyPr/>
          <a:lstStyle/>
          <a:p>
            <a:r>
              <a:rPr lang="en-GB" dirty="0">
                <a:hlinkClick r:id="rId5"/>
              </a:rPr>
              <a:t>Home - Social Prescribing </a:t>
            </a:r>
            <a:r>
              <a:rPr lang="en-GB" dirty="0" smtClean="0">
                <a:hlinkClick r:id="rId5"/>
              </a:rPr>
              <a:t>Network</a:t>
            </a:r>
            <a:endParaRPr lang="en-GB" dirty="0" smtClean="0"/>
          </a:p>
          <a:p>
            <a:r>
              <a:rPr lang="en-GB" dirty="0" smtClean="0">
                <a:hlinkClick r:id="rId6"/>
              </a:rPr>
              <a:t>What </a:t>
            </a:r>
            <a:r>
              <a:rPr lang="en-GB" dirty="0">
                <a:hlinkClick r:id="rId6"/>
              </a:rPr>
              <a:t>is social prescribing? | The King's Fund (kingsfund.org.uk)</a:t>
            </a:r>
            <a:endParaRPr lang="en-GB" dirty="0"/>
          </a:p>
          <a:p>
            <a:r>
              <a:rPr lang="en-GB" dirty="0">
                <a:hlinkClick r:id="rId7"/>
              </a:rPr>
              <a:t>The National Academy for Social Prescribing | NASP (socialprescribingacademy.org.uk</a:t>
            </a:r>
            <a:r>
              <a:rPr lang="en-GB" dirty="0" smtClean="0">
                <a:hlinkClick r:id="rId7"/>
              </a:rPr>
              <a:t>)</a:t>
            </a:r>
            <a:endParaRPr lang="en-GB" dirty="0" smtClean="0"/>
          </a:p>
          <a:p>
            <a:r>
              <a:rPr lang="en-GB" dirty="0">
                <a:hlinkClick r:id="rId8"/>
              </a:rPr>
              <a:t>Overview | Community engagement: improving health and wellbeing and reducing health inequalities | Guidance | NICE</a:t>
            </a:r>
            <a:endParaRPr lang="en-GB" dirty="0" smtClean="0"/>
          </a:p>
          <a:p>
            <a:pPr marL="0" indent="0">
              <a:buNone/>
            </a:pPr>
            <a:endParaRPr lang="en-GB" dirty="0" smtClean="0"/>
          </a:p>
          <a:p>
            <a:pPr marL="0" indent="0">
              <a:buNone/>
            </a:pPr>
            <a:endParaRPr lang="en-GB" dirty="0" smtClean="0"/>
          </a:p>
          <a:p>
            <a:pPr marL="0" indent="0">
              <a:buNone/>
            </a:pPr>
            <a:endParaRPr lang="en-GB" dirty="0" smtClean="0"/>
          </a:p>
          <a:p>
            <a:pPr marL="0" indent="0">
              <a:buNone/>
            </a:pPr>
            <a:endParaRPr lang="en-GB" dirty="0"/>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40744274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992"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Diolch</a:t>
            </a:r>
            <a:r>
              <a:rPr lang="en-GB" dirty="0" smtClean="0"/>
              <a:t>/Thank </a:t>
            </a:r>
            <a:r>
              <a:rPr lang="en-GB" dirty="0"/>
              <a:t>you</a:t>
            </a:r>
          </a:p>
        </p:txBody>
      </p:sp>
      <p:sp>
        <p:nvSpPr>
          <p:cNvPr id="3" name="Text Placeholder 2"/>
          <p:cNvSpPr>
            <a:spLocks noGrp="1"/>
          </p:cNvSpPr>
          <p:nvPr>
            <p:ph type="body" idx="1"/>
          </p:nvPr>
        </p:nvSpPr>
        <p:spPr/>
        <p:txBody>
          <a:bodyPr/>
          <a:lstStyle/>
          <a:p>
            <a:endParaRPr lang="en-GB"/>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302791222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207"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p:txBody>
          <a:bodyPr>
            <a:normAutofit fontScale="47500" lnSpcReduction="20000"/>
          </a:bodyPr>
          <a:lstStyle/>
          <a:p>
            <a:r>
              <a:rPr lang="en-GB" dirty="0" err="1"/>
              <a:t>Bickerdike</a:t>
            </a:r>
            <a:r>
              <a:rPr lang="en-GB" dirty="0"/>
              <a:t> L, Booth A, Wilson PM</a:t>
            </a:r>
            <a:r>
              <a:rPr lang="en-GB" i="1" dirty="0"/>
              <a:t>, et al</a:t>
            </a:r>
            <a:r>
              <a:rPr lang="en-GB" dirty="0"/>
              <a:t>.  (2017).  Social prescribing: less rhetoric and more reality. A systematic review of the evidence.  </a:t>
            </a:r>
            <a:r>
              <a:rPr lang="en-GB" i="1" dirty="0"/>
              <a:t>BMJ Open </a:t>
            </a:r>
            <a:r>
              <a:rPr lang="en-GB" dirty="0"/>
              <a:t>2017;</a:t>
            </a:r>
            <a:r>
              <a:rPr lang="en-GB" b="1" dirty="0"/>
              <a:t>7:</a:t>
            </a:r>
            <a:r>
              <a:rPr lang="en-GB" dirty="0"/>
              <a:t>e013384. </a:t>
            </a:r>
            <a:r>
              <a:rPr lang="en-GB" dirty="0" err="1"/>
              <a:t>doi</a:t>
            </a:r>
            <a:r>
              <a:rPr lang="en-GB" dirty="0"/>
              <a:t>: 10.1136/bmjopen-2016-013384  Available at </a:t>
            </a:r>
            <a:r>
              <a:rPr lang="en-GB" dirty="0">
                <a:hlinkClick r:id="rId2"/>
              </a:rPr>
              <a:t>Social prescribing: less rhetoric and more reality. A systematic review of the evidence | BMJ </a:t>
            </a:r>
            <a:r>
              <a:rPr lang="en-GB" dirty="0" smtClean="0">
                <a:hlinkClick r:id="rId2"/>
              </a:rPr>
              <a:t>Open</a:t>
            </a:r>
            <a:endParaRPr lang="en-GB" dirty="0" smtClean="0"/>
          </a:p>
          <a:p>
            <a:r>
              <a:rPr lang="en-GB" dirty="0" smtClean="0"/>
              <a:t>Chatterjee, H.J., </a:t>
            </a:r>
            <a:r>
              <a:rPr lang="en-GB" dirty="0" err="1" smtClean="0"/>
              <a:t>Camic</a:t>
            </a:r>
            <a:r>
              <a:rPr lang="en-GB" dirty="0" smtClean="0"/>
              <a:t>, P.M., Lockyer, B., and Thomson, L.J.M</a:t>
            </a:r>
            <a:r>
              <a:rPr lang="en-GB" dirty="0"/>
              <a:t> (2018) Non-clinical community interventions: a systematised review of social prescribing schemes, Arts &amp; Health, 10:2, 97-123, DOI: </a:t>
            </a:r>
            <a:r>
              <a:rPr lang="en-GB" u="sng" dirty="0" smtClean="0">
                <a:hlinkClick r:id="rId3"/>
              </a:rPr>
              <a:t>10.1080/17533015.2017.1334002</a:t>
            </a:r>
            <a:r>
              <a:rPr lang="en-GB" u="sng" dirty="0" smtClean="0"/>
              <a:t>.  </a:t>
            </a:r>
            <a:r>
              <a:rPr lang="en-GB" u="sng" dirty="0"/>
              <a:t>Available at </a:t>
            </a:r>
            <a:r>
              <a:rPr lang="en-GB" dirty="0">
                <a:hlinkClick r:id="rId4"/>
              </a:rPr>
              <a:t>Full article: Non-clinical community interventions: a systematised review of social prescribing schemes (tandfonline.com</a:t>
            </a:r>
            <a:r>
              <a:rPr lang="en-GB" dirty="0" smtClean="0">
                <a:hlinkClick r:id="rId4"/>
              </a:rPr>
              <a:t>)</a:t>
            </a:r>
            <a:r>
              <a:rPr lang="en-GB" dirty="0" smtClean="0">
                <a:hlinkClick r:id="rId5"/>
              </a:rPr>
              <a:t>)</a:t>
            </a:r>
            <a:endParaRPr lang="en-GB" dirty="0"/>
          </a:p>
          <a:p>
            <a:r>
              <a:rPr lang="en-GB" dirty="0" smtClean="0"/>
              <a:t>Gov.uk.  Social Prescribing: applying All Our Health. </a:t>
            </a:r>
            <a:r>
              <a:rPr lang="en-GB" dirty="0">
                <a:hlinkClick r:id="rId5"/>
              </a:rPr>
              <a:t>Available at Making Every Contact Count (MECC) - Cardiff and Vale University Health Board (</a:t>
            </a:r>
            <a:r>
              <a:rPr lang="en-GB" dirty="0" err="1">
                <a:hlinkClick r:id="rId5"/>
              </a:rPr>
              <a:t>nhs.wales</a:t>
            </a:r>
            <a:r>
              <a:rPr lang="en-GB" dirty="0" smtClean="0">
                <a:hlinkClick r:id="rId5"/>
              </a:rPr>
              <a:t>)</a:t>
            </a:r>
            <a:endParaRPr lang="en-GB" dirty="0" smtClean="0"/>
          </a:p>
          <a:p>
            <a:r>
              <a:rPr lang="en-GB" dirty="0" smtClean="0"/>
              <a:t>CVUHB.  Making Every Contact Count (MECC). </a:t>
            </a:r>
            <a:r>
              <a:rPr lang="en-GB" dirty="0">
                <a:hlinkClick r:id="rId5"/>
              </a:rPr>
              <a:t>Available at Making Every Contact Count (MECC) - Cardiff and Vale University Health Board (</a:t>
            </a:r>
            <a:r>
              <a:rPr lang="en-GB" dirty="0" err="1">
                <a:hlinkClick r:id="rId5"/>
              </a:rPr>
              <a:t>nhs.wales</a:t>
            </a:r>
            <a:r>
              <a:rPr lang="en-GB" dirty="0">
                <a:hlinkClick r:id="rId5"/>
              </a:rPr>
              <a:t>)</a:t>
            </a:r>
            <a:endParaRPr lang="en-GB" dirty="0"/>
          </a:p>
          <a:p>
            <a:r>
              <a:rPr lang="en-GB" dirty="0" smtClean="0"/>
              <a:t>Haslam </a:t>
            </a:r>
            <a:r>
              <a:rPr lang="en-GB" dirty="0"/>
              <a:t>C, Cruwys T, Haslam SA, Dingle G, Chang MX. Groups 4 Health: Evidence that a social-identity intervention that builds and strengthens social group membership improves mental health. J Affect </a:t>
            </a:r>
            <a:r>
              <a:rPr lang="en-GB" dirty="0" err="1"/>
              <a:t>Disord</a:t>
            </a:r>
            <a:r>
              <a:rPr lang="en-GB" dirty="0"/>
              <a:t>. 2016 Apr;194:188-95. </a:t>
            </a:r>
            <a:r>
              <a:rPr lang="en-GB" dirty="0" err="1"/>
              <a:t>doi</a:t>
            </a:r>
            <a:r>
              <a:rPr lang="en-GB" dirty="0"/>
              <a:t>: 10.1016/j.jad.2016.01.010. </a:t>
            </a:r>
            <a:r>
              <a:rPr lang="en-GB" dirty="0" err="1"/>
              <a:t>Epub</a:t>
            </a:r>
            <a:r>
              <a:rPr lang="en-GB" dirty="0"/>
              <a:t> 2016 Jan 21. PMID: 26828756</a:t>
            </a:r>
            <a:r>
              <a:rPr lang="en-GB" dirty="0" smtClean="0"/>
              <a:t>.  Available at </a:t>
            </a:r>
            <a:r>
              <a:rPr lang="en-GB" dirty="0">
                <a:hlinkClick r:id="rId6"/>
              </a:rPr>
              <a:t>Groups 4 Health: Evidence that a social-identity intervention that builds and strengthens social group membership improves mental health - PubMed (nih.gov)</a:t>
            </a:r>
            <a:endParaRPr lang="en-GB" dirty="0"/>
          </a:p>
          <a:p>
            <a:r>
              <a:rPr lang="en-GB" dirty="0"/>
              <a:t>HEIW.  What are compassionate behaviours?  Available at </a:t>
            </a:r>
            <a:r>
              <a:rPr lang="en-GB" dirty="0">
                <a:hlinkClick r:id="rId7"/>
              </a:rPr>
              <a:t>Interactive Compassionate Leadership Principles - What are Compassionate Behaviours? - </a:t>
            </a:r>
            <a:r>
              <a:rPr lang="en-GB" dirty="0" err="1">
                <a:hlinkClick r:id="rId7"/>
              </a:rPr>
              <a:t>Gwella</a:t>
            </a:r>
            <a:r>
              <a:rPr lang="en-GB" dirty="0">
                <a:hlinkClick r:id="rId7"/>
              </a:rPr>
              <a:t> HEIW Leadership Portal for </a:t>
            </a:r>
            <a:r>
              <a:rPr lang="en-GB" dirty="0" smtClean="0">
                <a:hlinkClick r:id="rId7"/>
              </a:rPr>
              <a:t>Wales</a:t>
            </a:r>
            <a:endParaRPr lang="en-GB" dirty="0" smtClean="0"/>
          </a:p>
          <a:p>
            <a:r>
              <a:rPr lang="en-GB" dirty="0"/>
              <a:t>Holt-</a:t>
            </a:r>
            <a:r>
              <a:rPr lang="en-GB" dirty="0" err="1"/>
              <a:t>Lunstad</a:t>
            </a:r>
            <a:r>
              <a:rPr lang="en-GB" dirty="0"/>
              <a:t> J, Smith TB, Layton JB. Social relationships and mortality risk: a meta-analytic review. </a:t>
            </a:r>
            <a:r>
              <a:rPr lang="en-GB" dirty="0" err="1"/>
              <a:t>PLoS</a:t>
            </a:r>
            <a:r>
              <a:rPr lang="en-GB" dirty="0"/>
              <a:t> Med. 2010 Jul 27;7(7):e1000316. </a:t>
            </a:r>
            <a:r>
              <a:rPr lang="en-GB" dirty="0" err="1"/>
              <a:t>doi</a:t>
            </a:r>
            <a:r>
              <a:rPr lang="en-GB" dirty="0"/>
              <a:t>: 10.1371/journal.pmed.1000316. PMID: 20668659; PMCID: PMC2910600</a:t>
            </a:r>
            <a:r>
              <a:rPr lang="en-GB" dirty="0" smtClean="0"/>
              <a:t>.  Available at </a:t>
            </a:r>
            <a:r>
              <a:rPr lang="en-GB" dirty="0">
                <a:hlinkClick r:id="rId8"/>
              </a:rPr>
              <a:t>Social Relationships and Mortality Risk: A Meta-analytic Review - PMC (nih.gov)</a:t>
            </a:r>
            <a:endParaRPr lang="en-GB" dirty="0" smtClean="0"/>
          </a:p>
          <a:p>
            <a:r>
              <a:rPr lang="en-GB" dirty="0"/>
              <a:t>Husk K, </a:t>
            </a:r>
            <a:r>
              <a:rPr lang="en-GB" dirty="0" err="1"/>
              <a:t>Blockley</a:t>
            </a:r>
            <a:r>
              <a:rPr lang="en-GB" dirty="0"/>
              <a:t> K, Lovell R, Bethel A, Lang I, Byng R, Garside R. What approaches to social prescribing work, for whom, and in what circumstances? A realist review. Health </a:t>
            </a:r>
            <a:r>
              <a:rPr lang="en-GB" dirty="0" err="1"/>
              <a:t>Soc</a:t>
            </a:r>
            <a:r>
              <a:rPr lang="en-GB" dirty="0"/>
              <a:t> Care Community. 2020 Mar;28(2):309-324. </a:t>
            </a:r>
            <a:r>
              <a:rPr lang="en-GB" dirty="0" err="1"/>
              <a:t>doi</a:t>
            </a:r>
            <a:r>
              <a:rPr lang="en-GB" dirty="0"/>
              <a:t>: 10.1111/hsc.12839. </a:t>
            </a:r>
            <a:r>
              <a:rPr lang="en-GB" dirty="0" err="1"/>
              <a:t>Epub</a:t>
            </a:r>
            <a:r>
              <a:rPr lang="en-GB" dirty="0"/>
              <a:t> 2019 Sep 9. PMID: 31502314; PMCID: PMC7027770</a:t>
            </a:r>
            <a:r>
              <a:rPr lang="en-GB" dirty="0" smtClean="0"/>
              <a:t>.</a:t>
            </a:r>
          </a:p>
          <a:p>
            <a:r>
              <a:rPr lang="en-GB" dirty="0" smtClean="0"/>
              <a:t>NHS England.  Social Prescribing.  Available at </a:t>
            </a:r>
            <a:r>
              <a:rPr lang="en-GB" dirty="0" smtClean="0">
                <a:hlinkClick r:id="rId9"/>
              </a:rPr>
              <a:t>NHS </a:t>
            </a:r>
            <a:r>
              <a:rPr lang="en-GB" dirty="0">
                <a:hlinkClick r:id="rId9"/>
              </a:rPr>
              <a:t>England » Social </a:t>
            </a:r>
            <a:r>
              <a:rPr lang="en-GB" dirty="0" smtClean="0">
                <a:hlinkClick r:id="rId9"/>
              </a:rPr>
              <a:t>prescribing</a:t>
            </a:r>
            <a:endParaRPr lang="en-GB" dirty="0" smtClean="0"/>
          </a:p>
        </p:txBody>
      </p:sp>
    </p:spTree>
    <p:extLst>
      <p:ext uri="{BB962C8B-B14F-4D97-AF65-F5344CB8AC3E}">
        <p14:creationId xmlns:p14="http://schemas.microsoft.com/office/powerpoint/2010/main" val="25684312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 Continued</a:t>
            </a:r>
            <a:endParaRPr lang="en-GB" dirty="0"/>
          </a:p>
        </p:txBody>
      </p:sp>
      <p:sp>
        <p:nvSpPr>
          <p:cNvPr id="3" name="Content Placeholder 2"/>
          <p:cNvSpPr>
            <a:spLocks noGrp="1"/>
          </p:cNvSpPr>
          <p:nvPr>
            <p:ph idx="1"/>
          </p:nvPr>
        </p:nvSpPr>
        <p:spPr/>
        <p:txBody>
          <a:bodyPr>
            <a:normAutofit fontScale="55000" lnSpcReduction="20000"/>
          </a:bodyPr>
          <a:lstStyle/>
          <a:p>
            <a:r>
              <a:rPr lang="en-GB" dirty="0" smtClean="0"/>
              <a:t>Transformation Partner in Health and Care.  Available at </a:t>
            </a:r>
            <a:r>
              <a:rPr lang="en-GB" dirty="0" smtClean="0">
                <a:hlinkClick r:id="rId2"/>
              </a:rPr>
              <a:t>https</a:t>
            </a:r>
            <a:r>
              <a:rPr lang="en-GB" dirty="0">
                <a:hlinkClick r:id="rId2"/>
              </a:rPr>
              <a:t>://youtu.be/O9azfXNcqD8</a:t>
            </a:r>
            <a:endParaRPr lang="en-GB" dirty="0" smtClean="0"/>
          </a:p>
          <a:p>
            <a:r>
              <a:rPr lang="en-GB" dirty="0" smtClean="0"/>
              <a:t>NICE</a:t>
            </a:r>
            <a:r>
              <a:rPr lang="en-GB" dirty="0"/>
              <a:t>. Community engagement: improving health and wellbeing and reducing health inequalities.  Available at </a:t>
            </a:r>
            <a:r>
              <a:rPr lang="en-GB" dirty="0">
                <a:hlinkClick r:id="rId3"/>
              </a:rPr>
              <a:t>Overview | Community engagement: improving health and wellbeing and reducing health inequalities | Guidance | </a:t>
            </a:r>
            <a:r>
              <a:rPr lang="en-GB" dirty="0" smtClean="0">
                <a:hlinkClick r:id="rId3"/>
              </a:rPr>
              <a:t>NICE</a:t>
            </a:r>
            <a:endParaRPr lang="en-GB" dirty="0"/>
          </a:p>
          <a:p>
            <a:r>
              <a:rPr lang="en-GB" u="sng" dirty="0">
                <a:hlinkClick r:id="rId4"/>
              </a:rPr>
              <a:t>NWSSP. </a:t>
            </a:r>
            <a:r>
              <a:rPr lang="en-GB" dirty="0"/>
              <a:t>Health and Care Standards with supporting guidance.  Available at </a:t>
            </a:r>
            <a:r>
              <a:rPr lang="en-GB" dirty="0">
                <a:hlinkClick r:id="rId4"/>
              </a:rPr>
              <a:t>Health and Care Standards with supporting guidance - NHS Wales Shared Services Partnership</a:t>
            </a:r>
            <a:endParaRPr lang="en-GB" dirty="0"/>
          </a:p>
          <a:p>
            <a:r>
              <a:rPr lang="en-GB" dirty="0" err="1" smtClean="0"/>
              <a:t>Polley</a:t>
            </a:r>
            <a:r>
              <a:rPr lang="en-GB" dirty="0"/>
              <a:t>, M</a:t>
            </a:r>
            <a:r>
              <a:rPr lang="en-GB" dirty="0" smtClean="0"/>
              <a:t>., </a:t>
            </a:r>
            <a:r>
              <a:rPr lang="en-GB" dirty="0" err="1"/>
              <a:t>Bertotti</a:t>
            </a:r>
            <a:r>
              <a:rPr lang="en-GB" dirty="0"/>
              <a:t>, M</a:t>
            </a:r>
            <a:r>
              <a:rPr lang="en-GB" dirty="0" smtClean="0"/>
              <a:t>.,</a:t>
            </a:r>
            <a:r>
              <a:rPr lang="en-GB" dirty="0"/>
              <a:t> </a:t>
            </a:r>
            <a:r>
              <a:rPr lang="en-GB" dirty="0" smtClean="0"/>
              <a:t>Kimberlee</a:t>
            </a:r>
            <a:r>
              <a:rPr lang="en-GB" dirty="0"/>
              <a:t>, R</a:t>
            </a:r>
            <a:r>
              <a:rPr lang="en-GB" dirty="0" smtClean="0"/>
              <a:t>., </a:t>
            </a:r>
            <a:r>
              <a:rPr lang="en-GB" dirty="0"/>
              <a:t>Pilkington, K</a:t>
            </a:r>
            <a:r>
              <a:rPr lang="en-GB" dirty="0" smtClean="0"/>
              <a:t>., </a:t>
            </a:r>
            <a:r>
              <a:rPr lang="en-GB" dirty="0"/>
              <a:t>and </a:t>
            </a:r>
            <a:r>
              <a:rPr lang="en-GB" dirty="0" err="1"/>
              <a:t>Refsum</a:t>
            </a:r>
            <a:r>
              <a:rPr lang="en-GB" dirty="0"/>
              <a:t>, </a:t>
            </a:r>
            <a:r>
              <a:rPr lang="en-GB" dirty="0" smtClean="0"/>
              <a:t>C (2017).  A </a:t>
            </a:r>
            <a:r>
              <a:rPr lang="en-GB" dirty="0"/>
              <a:t>review of the evidence assessing impact of social prescribing on healthcare demand and </a:t>
            </a:r>
            <a:r>
              <a:rPr lang="en-GB" dirty="0" smtClean="0"/>
              <a:t>cost implications.  Available at </a:t>
            </a:r>
            <a:r>
              <a:rPr lang="en-GB" dirty="0" smtClean="0">
                <a:hlinkClick r:id="rId5"/>
              </a:rPr>
              <a:t>Microsoft </a:t>
            </a:r>
            <a:r>
              <a:rPr lang="en-GB" dirty="0">
                <a:hlinkClick r:id="rId5"/>
              </a:rPr>
              <a:t>Word - </a:t>
            </a:r>
            <a:r>
              <a:rPr lang="en-GB" dirty="0" err="1">
                <a:hlinkClick r:id="rId5"/>
              </a:rPr>
              <a:t>Polley</a:t>
            </a:r>
            <a:r>
              <a:rPr lang="en-GB" dirty="0">
                <a:hlinkClick r:id="rId5"/>
              </a:rPr>
              <a:t> et al Evidence summary of SP FINAL V3.docx (westminster.ac.uk</a:t>
            </a:r>
            <a:r>
              <a:rPr lang="en-GB" dirty="0" smtClean="0">
                <a:hlinkClick r:id="rId5"/>
              </a:rPr>
              <a:t>)</a:t>
            </a:r>
            <a:endParaRPr lang="en-GB" dirty="0" smtClean="0"/>
          </a:p>
          <a:p>
            <a:r>
              <a:rPr lang="en-GB" dirty="0"/>
              <a:t>Rees, S., Thomas, S., Wallace, C. and Elliott, M. (2019) Creating sustainable community assets/social capital within the context of social prescribing: Findings from the workshop held 17/07/19. Available at </a:t>
            </a:r>
            <a:r>
              <a:rPr lang="en-GB" dirty="0">
                <a:hlinkClick r:id="rId6"/>
              </a:rPr>
              <a:t>Creating sustainable community assets/social capital within the context of social prescribing (</a:t>
            </a:r>
            <a:r>
              <a:rPr lang="en-GB" dirty="0" err="1">
                <a:hlinkClick r:id="rId6"/>
              </a:rPr>
              <a:t>wsspr.wales</a:t>
            </a:r>
            <a:r>
              <a:rPr lang="en-GB" dirty="0">
                <a:hlinkClick r:id="rId6"/>
              </a:rPr>
              <a:t>)</a:t>
            </a:r>
            <a:endParaRPr lang="en-GB" dirty="0"/>
          </a:p>
          <a:p>
            <a:r>
              <a:rPr lang="en-GB" dirty="0"/>
              <a:t>Social Prescribing Network.  Available at </a:t>
            </a:r>
            <a:r>
              <a:rPr lang="en-GB" dirty="0">
                <a:hlinkClick r:id="rId7"/>
              </a:rPr>
              <a:t>Home - Social Prescribing Network</a:t>
            </a:r>
            <a:endParaRPr lang="en-GB" dirty="0"/>
          </a:p>
          <a:p>
            <a:r>
              <a:rPr lang="en-GB" dirty="0"/>
              <a:t>The Kings Fund. (2020).  What is social prescribing.  Available at </a:t>
            </a:r>
            <a:r>
              <a:rPr lang="en-GB" dirty="0">
                <a:hlinkClick r:id="rId8"/>
              </a:rPr>
              <a:t>What is social prescribing? | The King's Fund (kingsfund.org.uk)</a:t>
            </a:r>
            <a:r>
              <a:rPr lang="en-GB" dirty="0"/>
              <a:t>  </a:t>
            </a:r>
          </a:p>
          <a:p>
            <a:r>
              <a:rPr lang="en-GB" dirty="0" smtClean="0"/>
              <a:t>The National Academy for Social Prescribing. </a:t>
            </a:r>
            <a:r>
              <a:rPr lang="en-GB" u="sng" dirty="0">
                <a:hlinkClick r:id="rId9"/>
              </a:rPr>
              <a:t>Available at </a:t>
            </a:r>
            <a:r>
              <a:rPr lang="en-GB" dirty="0">
                <a:hlinkClick r:id="rId9"/>
              </a:rPr>
              <a:t>The National Academy for Social Prescribing | NASP (socialprescribingacademy.org.uk)</a:t>
            </a:r>
            <a:r>
              <a:rPr lang="en-GB" dirty="0"/>
              <a:t> </a:t>
            </a:r>
            <a:endParaRPr lang="en-GB" dirty="0" smtClean="0"/>
          </a:p>
          <a:p>
            <a:r>
              <a:rPr lang="en-GB" dirty="0" smtClean="0"/>
              <a:t>WHO</a:t>
            </a:r>
            <a:r>
              <a:rPr lang="en-GB" dirty="0"/>
              <a:t>. (2022) A TOOLKIT ON HOW TO IMPLEMENT SOCIAL PRESCRIBING.  Available at </a:t>
            </a:r>
            <a:r>
              <a:rPr lang="en-GB" dirty="0">
                <a:hlinkClick r:id="rId10"/>
              </a:rPr>
              <a:t>A toolkit on how to implement social prescribing (who.int)</a:t>
            </a:r>
            <a:endParaRPr lang="en-GB" dirty="0"/>
          </a:p>
          <a:p>
            <a:pPr marL="0" indent="0">
              <a:buNone/>
            </a:pPr>
            <a:endParaRPr lang="en-GB" dirty="0"/>
          </a:p>
        </p:txBody>
      </p:sp>
    </p:spTree>
    <p:extLst>
      <p:ext uri="{BB962C8B-B14F-4D97-AF65-F5344CB8AC3E}">
        <p14:creationId xmlns:p14="http://schemas.microsoft.com/office/powerpoint/2010/main" val="9744964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social prescribing? </a:t>
            </a:r>
          </a:p>
        </p:txBody>
      </p:sp>
      <p:sp>
        <p:nvSpPr>
          <p:cNvPr id="3" name="Content Placeholder 2"/>
          <p:cNvSpPr>
            <a:spLocks noGrp="1"/>
          </p:cNvSpPr>
          <p:nvPr>
            <p:ph idx="1"/>
          </p:nvPr>
        </p:nvSpPr>
        <p:spPr/>
        <p:txBody>
          <a:bodyPr>
            <a:normAutofit/>
          </a:bodyPr>
          <a:lstStyle/>
          <a:p>
            <a:pPr marL="0" indent="0">
              <a:buNone/>
            </a:pPr>
            <a:r>
              <a:rPr lang="en-GB" b="1" dirty="0"/>
              <a:t>The definition of social prescribing:</a:t>
            </a:r>
          </a:p>
          <a:p>
            <a:pPr marL="0" indent="0">
              <a:buNone/>
            </a:pPr>
            <a:r>
              <a:rPr lang="en-GB" b="1" i="1" dirty="0"/>
              <a:t>‘</a:t>
            </a:r>
            <a:r>
              <a:rPr lang="en-GB" i="1" dirty="0"/>
              <a:t>connecting citizens to community support, to better manage their health and well-being’</a:t>
            </a:r>
          </a:p>
          <a:p>
            <a:pPr marL="0" indent="0">
              <a:buNone/>
            </a:pPr>
            <a:r>
              <a:rPr lang="en-GB" dirty="0" smtClean="0"/>
              <a:t>Source: Rees et al (2019)</a:t>
            </a:r>
          </a:p>
          <a:p>
            <a:pPr marL="0" indent="0">
              <a:buNone/>
            </a:pPr>
            <a:endParaRPr lang="en-GB" dirty="0"/>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52905257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330"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social prescribing? </a:t>
            </a:r>
          </a:p>
        </p:txBody>
      </p:sp>
      <p:sp>
        <p:nvSpPr>
          <p:cNvPr id="3" name="Content Placeholder 2"/>
          <p:cNvSpPr>
            <a:spLocks noGrp="1"/>
          </p:cNvSpPr>
          <p:nvPr>
            <p:ph idx="1"/>
          </p:nvPr>
        </p:nvSpPr>
        <p:spPr/>
        <p:txBody>
          <a:bodyPr>
            <a:normAutofit/>
          </a:bodyPr>
          <a:lstStyle/>
          <a:p>
            <a:r>
              <a:rPr lang="en-GB" dirty="0"/>
              <a:t>A non medical </a:t>
            </a:r>
            <a:r>
              <a:rPr lang="en-GB" dirty="0" smtClean="0"/>
              <a:t>prescription</a:t>
            </a:r>
            <a:endParaRPr lang="en-GB" dirty="0"/>
          </a:p>
          <a:p>
            <a:r>
              <a:rPr lang="en-GB" dirty="0"/>
              <a:t>Person </a:t>
            </a:r>
            <a:r>
              <a:rPr lang="en-GB" dirty="0" smtClean="0"/>
              <a:t>Centred </a:t>
            </a:r>
          </a:p>
          <a:p>
            <a:r>
              <a:rPr lang="en-GB" dirty="0" smtClean="0"/>
              <a:t>Holistic</a:t>
            </a:r>
            <a:endParaRPr lang="en-GB" dirty="0"/>
          </a:p>
          <a:p>
            <a:r>
              <a:rPr lang="en-GB" dirty="0" smtClean="0"/>
              <a:t>Empowering</a:t>
            </a:r>
            <a:endParaRPr lang="en-GB" dirty="0"/>
          </a:p>
          <a:p>
            <a:r>
              <a:rPr lang="en-GB" dirty="0" smtClean="0"/>
              <a:t>Collaborative</a:t>
            </a:r>
            <a:endParaRPr lang="en-GB" dirty="0"/>
          </a:p>
          <a:p>
            <a:r>
              <a:rPr lang="en-GB" dirty="0" smtClean="0"/>
              <a:t>Beneficial to those with a variety of health conditions</a:t>
            </a:r>
            <a:endParaRPr lang="en-GB" dirty="0"/>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327672611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9441"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NICE Guidelines</a:t>
            </a:r>
            <a:endParaRPr lang="en-GB" dirty="0"/>
          </a:p>
        </p:txBody>
      </p:sp>
      <p:sp>
        <p:nvSpPr>
          <p:cNvPr id="3" name="Content Placeholder 2"/>
          <p:cNvSpPr>
            <a:spLocks noGrp="1"/>
          </p:cNvSpPr>
          <p:nvPr>
            <p:ph idx="1"/>
          </p:nvPr>
        </p:nvSpPr>
        <p:spPr>
          <a:xfrm>
            <a:off x="838200" y="1469164"/>
            <a:ext cx="10515600" cy="4351338"/>
          </a:xfrm>
        </p:spPr>
        <p:txBody>
          <a:bodyPr>
            <a:normAutofit fontScale="85000" lnSpcReduction="10000"/>
          </a:bodyPr>
          <a:lstStyle/>
          <a:p>
            <a:r>
              <a:rPr lang="en-GB" dirty="0"/>
              <a:t>Primary and secondary care clinicians, managers and commissioners should collaborate to develop local care </a:t>
            </a:r>
            <a:r>
              <a:rPr lang="en-GB" dirty="0" smtClean="0"/>
              <a:t>pathways….</a:t>
            </a:r>
          </a:p>
          <a:p>
            <a:r>
              <a:rPr lang="en-GB" dirty="0" smtClean="0"/>
              <a:t>Older </a:t>
            </a:r>
            <a:r>
              <a:rPr lang="en-GB" dirty="0"/>
              <a:t>people who are at risk of a decline in their independence and mental wellbeing are identified by service providers</a:t>
            </a:r>
            <a:r>
              <a:rPr lang="en-GB" dirty="0" smtClean="0"/>
              <a:t>.</a:t>
            </a:r>
          </a:p>
          <a:p>
            <a:r>
              <a:rPr lang="en-GB" dirty="0"/>
              <a:t>At every opportunity, ask people if they smoke and advise them to stop smoking in a way that is sensitive to their preferences and needs</a:t>
            </a:r>
            <a:endParaRPr lang="en-GB" dirty="0" smtClean="0"/>
          </a:p>
          <a:p>
            <a:r>
              <a:rPr lang="en-GB" dirty="0" smtClean="0"/>
              <a:t>Health </a:t>
            </a:r>
            <a:r>
              <a:rPr lang="en-GB" dirty="0"/>
              <a:t>and social care staff opportunistically carry out screening and brief interventions for hazardous and harmful drinking as an integral part of </a:t>
            </a:r>
            <a:r>
              <a:rPr lang="en-GB" dirty="0" smtClean="0"/>
              <a:t>practice</a:t>
            </a:r>
          </a:p>
          <a:p>
            <a:r>
              <a:rPr lang="en-GB" dirty="0"/>
              <a:t>Older people are asked about falls when they have routine assessments and reviews with health and social care practitioners, and if they present at hospital</a:t>
            </a:r>
            <a:r>
              <a:rPr lang="en-GB" dirty="0" smtClean="0"/>
              <a:t>.</a:t>
            </a:r>
          </a:p>
          <a:p>
            <a:r>
              <a:rPr lang="en-GB" dirty="0"/>
              <a:t>Adults have access to a publicly available, up-to-date list of local lifestyle weight management programmes.</a:t>
            </a:r>
          </a:p>
          <a:p>
            <a:endParaRPr lang="en-GB" dirty="0" smtClean="0"/>
          </a:p>
          <a:p>
            <a:endParaRPr lang="en-GB" dirty="0"/>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178420095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6962"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0FE92-C96F-642D-5EC7-690407AB45BA}"/>
              </a:ext>
            </a:extLst>
          </p:cNvPr>
          <p:cNvSpPr>
            <a:spLocks noGrp="1"/>
          </p:cNvSpPr>
          <p:nvPr>
            <p:ph type="title"/>
          </p:nvPr>
        </p:nvSpPr>
        <p:spPr/>
        <p:txBody>
          <a:bodyPr/>
          <a:lstStyle/>
          <a:p>
            <a:r>
              <a:rPr lang="en-GB" dirty="0"/>
              <a:t>Person Centred Care</a:t>
            </a:r>
            <a:endParaRPr lang="en-GB"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37040511-3F76-78A6-453D-EA453A1453EB}"/>
              </a:ext>
            </a:extLst>
          </p:cNvPr>
          <p:cNvSpPr>
            <a:spLocks noGrp="1"/>
          </p:cNvSpPr>
          <p:nvPr>
            <p:ph idx="1"/>
          </p:nvPr>
        </p:nvSpPr>
        <p:spPr>
          <a:xfrm>
            <a:off x="838200" y="1985964"/>
            <a:ext cx="10330543" cy="4521199"/>
          </a:xfrm>
        </p:spPr>
        <p:txBody>
          <a:bodyPr>
            <a:normAutofit/>
          </a:bodyPr>
          <a:lstStyle/>
          <a:p>
            <a:endParaRPr lang="en-GB" sz="2400" dirty="0">
              <a:latin typeface="Arial" panose="020B0604020202020204" pitchFamily="34" charset="0"/>
              <a:cs typeface="Arial" panose="020B0604020202020204" pitchFamily="34" charset="0"/>
            </a:endParaRPr>
          </a:p>
          <a:p>
            <a:endParaRPr lang="en-GB" sz="24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5"/>
          <a:stretch>
            <a:fillRect/>
          </a:stretch>
        </p:blipFill>
        <p:spPr>
          <a:xfrm>
            <a:off x="3666000" y="1431692"/>
            <a:ext cx="4860000" cy="4262082"/>
          </a:xfrm>
          <a:prstGeom prst="rect">
            <a:avLst/>
          </a:prstGeom>
        </p:spPr>
      </p:pic>
      <p:sp>
        <p:nvSpPr>
          <p:cNvPr id="5" name="TextBox 4"/>
          <p:cNvSpPr txBox="1"/>
          <p:nvPr/>
        </p:nvSpPr>
        <p:spPr>
          <a:xfrm>
            <a:off x="327546" y="5281684"/>
            <a:ext cx="1596788" cy="646331"/>
          </a:xfrm>
          <a:prstGeom prst="rect">
            <a:avLst/>
          </a:prstGeom>
          <a:noFill/>
        </p:spPr>
        <p:txBody>
          <a:bodyPr wrap="square" rtlCol="0">
            <a:spAutoFit/>
          </a:bodyPr>
          <a:lstStyle/>
          <a:p>
            <a:r>
              <a:rPr lang="en-GB" dirty="0" smtClean="0"/>
              <a:t>Source: NWSSP</a:t>
            </a:r>
            <a:endParaRPr lang="en-GB" dirty="0"/>
          </a:p>
        </p:txBody>
      </p:sp>
      <p:pic>
        <p:nvPicPr>
          <p:cNvPr id="6"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85413577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0659"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Methods of Social Prescribing</a:t>
            </a:r>
            <a:endParaRPr lang="en-GB" dirty="0"/>
          </a:p>
        </p:txBody>
      </p:sp>
      <p:sp>
        <p:nvSpPr>
          <p:cNvPr id="3" name="Text Placeholder 2"/>
          <p:cNvSpPr>
            <a:spLocks noGrp="1"/>
          </p:cNvSpPr>
          <p:nvPr>
            <p:ph type="body" idx="1"/>
          </p:nvPr>
        </p:nvSpPr>
        <p:spPr/>
        <p:txBody>
          <a:bodyPr/>
          <a:lstStyle/>
          <a:p>
            <a:endParaRPr lang="en-GB"/>
          </a:p>
        </p:txBody>
      </p:sp>
      <p:pic>
        <p:nvPicPr>
          <p:cNvPr id="5"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60345868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877"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D52AC-07C6-3FD0-A740-7350DC3534D6}"/>
              </a:ext>
            </a:extLst>
          </p:cNvPr>
          <p:cNvSpPr>
            <a:spLocks noGrp="1"/>
          </p:cNvSpPr>
          <p:nvPr>
            <p:ph type="title"/>
          </p:nvPr>
        </p:nvSpPr>
        <p:spPr/>
        <p:txBody>
          <a:bodyPr/>
          <a:lstStyle/>
          <a:p>
            <a:r>
              <a:rPr lang="en-GB" dirty="0"/>
              <a:t>Methods of social prescribing</a:t>
            </a:r>
            <a:endParaRPr lang="en-GB"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14C3B4D2-9594-FD63-1695-A61E37314757}"/>
              </a:ext>
            </a:extLst>
          </p:cNvPr>
          <p:cNvSpPr>
            <a:spLocks noGrp="1"/>
          </p:cNvSpPr>
          <p:nvPr>
            <p:ph idx="1"/>
          </p:nvPr>
        </p:nvSpPr>
        <p:spPr>
          <a:xfrm>
            <a:off x="838200" y="1468976"/>
            <a:ext cx="10232571" cy="4343400"/>
          </a:xfrm>
        </p:spPr>
        <p:txBody>
          <a:bodyPr>
            <a:normAutofit/>
          </a:bodyPr>
          <a:lstStyle/>
          <a:p>
            <a:r>
              <a:rPr lang="en-GB" sz="2400" dirty="0"/>
              <a:t>Make Every Contact </a:t>
            </a:r>
            <a:r>
              <a:rPr lang="en-GB" sz="2400" dirty="0" smtClean="0"/>
              <a:t>Count</a:t>
            </a:r>
            <a:r>
              <a:rPr lang="en-GB" sz="2400" dirty="0"/>
              <a:t> </a:t>
            </a:r>
            <a:r>
              <a:rPr lang="en-GB" sz="2400" dirty="0" smtClean="0"/>
              <a:t>-  ‘</a:t>
            </a:r>
            <a:r>
              <a:rPr lang="en-GB" sz="2400" dirty="0"/>
              <a:t>A light touch’</a:t>
            </a:r>
          </a:p>
          <a:p>
            <a:pPr lvl="1"/>
            <a:r>
              <a:rPr lang="en-GB" dirty="0"/>
              <a:t>For people who are confident to find their own way after signposting</a:t>
            </a:r>
          </a:p>
          <a:p>
            <a:pPr marL="0" indent="0">
              <a:buNone/>
            </a:pPr>
            <a:endParaRPr lang="en-GB" sz="24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rotWithShape="1">
          <a:blip r:embed="rId5"/>
          <a:srcRect l="1331"/>
          <a:stretch/>
        </p:blipFill>
        <p:spPr>
          <a:xfrm>
            <a:off x="2208000" y="2384458"/>
            <a:ext cx="7776000" cy="3224772"/>
          </a:xfrm>
          <a:prstGeom prst="rect">
            <a:avLst/>
          </a:prstGeom>
        </p:spPr>
      </p:pic>
      <p:sp>
        <p:nvSpPr>
          <p:cNvPr id="5" name="TextBox 4"/>
          <p:cNvSpPr txBox="1"/>
          <p:nvPr/>
        </p:nvSpPr>
        <p:spPr>
          <a:xfrm>
            <a:off x="3084394" y="5609230"/>
            <a:ext cx="1678675" cy="646331"/>
          </a:xfrm>
          <a:prstGeom prst="rect">
            <a:avLst/>
          </a:prstGeom>
          <a:noFill/>
        </p:spPr>
        <p:txBody>
          <a:bodyPr wrap="square" rtlCol="0">
            <a:spAutoFit/>
          </a:bodyPr>
          <a:lstStyle/>
          <a:p>
            <a:r>
              <a:rPr lang="en-GB" dirty="0" smtClean="0"/>
              <a:t>Source: Cardiff and Vale UHB</a:t>
            </a:r>
            <a:endParaRPr lang="en-GB" dirty="0"/>
          </a:p>
        </p:txBody>
      </p:sp>
      <p:pic>
        <p:nvPicPr>
          <p:cNvPr id="6"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35274143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2911"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94CDA-2E08-BC1B-4C50-B592371E9E39}"/>
              </a:ext>
            </a:extLst>
          </p:cNvPr>
          <p:cNvSpPr>
            <a:spLocks noGrp="1"/>
          </p:cNvSpPr>
          <p:nvPr>
            <p:ph type="title"/>
          </p:nvPr>
        </p:nvSpPr>
        <p:spPr/>
        <p:txBody>
          <a:bodyPr/>
          <a:lstStyle/>
          <a:p>
            <a:r>
              <a:rPr lang="en-GB" dirty="0"/>
              <a:t>Methods of social prescribing </a:t>
            </a:r>
            <a:endParaRPr lang="en-GB"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E9CCAF8F-5A16-6BC6-E3A0-0C40C815CFB9}"/>
              </a:ext>
            </a:extLst>
          </p:cNvPr>
          <p:cNvSpPr>
            <a:spLocks noGrp="1"/>
          </p:cNvSpPr>
          <p:nvPr>
            <p:ph idx="1"/>
          </p:nvPr>
        </p:nvSpPr>
        <p:spPr/>
        <p:txBody>
          <a:bodyPr>
            <a:normAutofit/>
          </a:bodyPr>
          <a:lstStyle/>
          <a:p>
            <a:r>
              <a:rPr lang="en-GB" dirty="0"/>
              <a:t>An individual can be referred to a different services </a:t>
            </a:r>
            <a:r>
              <a:rPr lang="en-GB" dirty="0" smtClean="0"/>
              <a:t>in a number of ways</a:t>
            </a:r>
            <a:endParaRPr lang="en-GB" dirty="0"/>
          </a:p>
          <a:p>
            <a:endParaRPr lang="en-GB" dirty="0" smtClean="0"/>
          </a:p>
          <a:p>
            <a:r>
              <a:rPr lang="en-GB" dirty="0" smtClean="0"/>
              <a:t>An individual can be referred to a social </a:t>
            </a:r>
            <a:r>
              <a:rPr lang="en-GB" dirty="0"/>
              <a:t>prescriber to discuss the needs of the </a:t>
            </a:r>
            <a:r>
              <a:rPr lang="en-GB" dirty="0" smtClean="0"/>
              <a:t>patient</a:t>
            </a:r>
          </a:p>
          <a:p>
            <a:pPr lvl="1"/>
            <a:r>
              <a:rPr lang="en-GB" dirty="0" smtClean="0"/>
              <a:t>Feedback mechanism</a:t>
            </a:r>
          </a:p>
          <a:p>
            <a:pPr lvl="1"/>
            <a:r>
              <a:rPr lang="en-GB" dirty="0" smtClean="0"/>
              <a:t>Manages expectations </a:t>
            </a:r>
          </a:p>
          <a:p>
            <a:pPr lvl="1"/>
            <a:r>
              <a:rPr lang="en-GB" dirty="0" smtClean="0"/>
              <a:t>Local Variations</a:t>
            </a:r>
            <a:endParaRPr lang="en-GB" dirty="0"/>
          </a:p>
          <a:p>
            <a:endParaRPr lang="en-GB" sz="2400" dirty="0"/>
          </a:p>
          <a:p>
            <a:endParaRPr lang="en-GB" sz="2400" dirty="0">
              <a:latin typeface="Arial" panose="020B0604020202020204" pitchFamily="34" charset="0"/>
              <a:cs typeface="Arial" panose="020B0604020202020204" pitchFamily="34" charset="0"/>
            </a:endParaRPr>
          </a:p>
        </p:txBody>
      </p:sp>
      <p:pic>
        <p:nvPicPr>
          <p:cNvPr id="6"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420035446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4584"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Flow_SignoffStatus xmlns="08ffe53a-1b18-428c-b4fb-fc9b72d1a174" xsi:nil="true"/>
    <lcf76f155ced4ddcb4097134ff3c332f xmlns="08ffe53a-1b18-428c-b4fb-fc9b72d1a174">
      <Terms xmlns="http://schemas.microsoft.com/office/infopath/2007/PartnerControls"/>
    </lcf76f155ced4ddcb4097134ff3c332f>
    <TaxCatchAll xmlns="8109944c-f8e6-42ac-bc29-7c09a738b7de"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3FA32A87C383E41B22C974269D66289" ma:contentTypeVersion="15" ma:contentTypeDescription="Create a new document." ma:contentTypeScope="" ma:versionID="307af9f49aec298b6e94aa9ae4b49183">
  <xsd:schema xmlns:xsd="http://www.w3.org/2001/XMLSchema" xmlns:xs="http://www.w3.org/2001/XMLSchema" xmlns:p="http://schemas.microsoft.com/office/2006/metadata/properties" xmlns:ns2="08ffe53a-1b18-428c-b4fb-fc9b72d1a174" xmlns:ns3="8109944c-f8e6-42ac-bc29-7c09a738b7de" targetNamespace="http://schemas.microsoft.com/office/2006/metadata/properties" ma:root="true" ma:fieldsID="16b5d6d8a2139ba7c8b01b72b72b5496" ns2:_="" ns3:_="">
    <xsd:import namespace="08ffe53a-1b18-428c-b4fb-fc9b72d1a174"/>
    <xsd:import namespace="8109944c-f8e6-42ac-bc29-7c09a738b7d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2:_Flow_SignoffStatu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8ffe53a-1b18-428c-b4fb-fc9b72d1a17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_Flow_SignoffStatus" ma:index="18" nillable="true" ma:displayName="Sign-off status" ma:internalName="Sign_x002d_off_x0020_status">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109944c-f8e6-42ac-bc29-7c09a738b7de"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10319c6b-8db7-40b4-9561-126f303f1b5f}" ma:internalName="TaxCatchAll" ma:showField="CatchAllData" ma:web="8109944c-f8e6-42ac-bc29-7c09a738b7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FC8598-4D20-4059-8EA9-99B318B7AA92}">
  <ds:schemaRefs>
    <ds:schemaRef ds:uri="http://schemas.microsoft.com/office/infopath/2007/PartnerControls"/>
    <ds:schemaRef ds:uri="http://purl.org/dc/terms/"/>
    <ds:schemaRef ds:uri="http://schemas.microsoft.com/office/2006/documentManagement/types"/>
    <ds:schemaRef ds:uri="http://purl.org/dc/dcmitype/"/>
    <ds:schemaRef ds:uri="http://purl.org/dc/elements/1.1/"/>
    <ds:schemaRef ds:uri="http://schemas.microsoft.com/office/2006/metadata/properties"/>
    <ds:schemaRef ds:uri="08ffe53a-1b18-428c-b4fb-fc9b72d1a174"/>
    <ds:schemaRef ds:uri="http://schemas.openxmlformats.org/package/2006/metadata/core-properties"/>
    <ds:schemaRef ds:uri="8109944c-f8e6-42ac-bc29-7c09a738b7de"/>
    <ds:schemaRef ds:uri="http://www.w3.org/XML/1998/namespace"/>
  </ds:schemaRefs>
</ds:datastoreItem>
</file>

<file path=customXml/itemProps2.xml><?xml version="1.0" encoding="utf-8"?>
<ds:datastoreItem xmlns:ds="http://schemas.openxmlformats.org/officeDocument/2006/customXml" ds:itemID="{2783C16E-FB6F-4D96-8F90-5EC782ED90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8ffe53a-1b18-428c-b4fb-fc9b72d1a174"/>
    <ds:schemaRef ds:uri="8109944c-f8e6-42ac-bc29-7c09a738b7d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5D76E65-49D7-46F4-8F96-17D6D76616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20417</TotalTime>
  <Words>3539</Words>
  <Application>Microsoft Office PowerPoint</Application>
  <PresentationFormat>Widescreen</PresentationFormat>
  <Paragraphs>303</Paragraphs>
  <Slides>25</Slides>
  <Notes>21</Notes>
  <HiddenSlides>0</HiddenSlides>
  <MMClips>25</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Calibri Light</vt:lpstr>
      <vt:lpstr>STIX</vt:lpstr>
      <vt:lpstr>Times New Roman</vt:lpstr>
      <vt:lpstr>Office Theme</vt:lpstr>
      <vt:lpstr>PowerPoint Presentation</vt:lpstr>
      <vt:lpstr>Objectives</vt:lpstr>
      <vt:lpstr>What is social prescribing? </vt:lpstr>
      <vt:lpstr>What is social prescribing? </vt:lpstr>
      <vt:lpstr>NICE Guidelines</vt:lpstr>
      <vt:lpstr>Person Centred Care</vt:lpstr>
      <vt:lpstr>Methods of Social Prescribing</vt:lpstr>
      <vt:lpstr>Methods of social prescribing</vt:lpstr>
      <vt:lpstr>Methods of social prescribing </vt:lpstr>
      <vt:lpstr>PowerPoint Presentation</vt:lpstr>
      <vt:lpstr>PowerPoint Presentation</vt:lpstr>
      <vt:lpstr>PowerPoint Presentation</vt:lpstr>
      <vt:lpstr>Types of social prescribing</vt:lpstr>
      <vt:lpstr>Benefits of Social Prescribing </vt:lpstr>
      <vt:lpstr>Examples of Social Prescribing </vt:lpstr>
      <vt:lpstr>Examples of social prescribing </vt:lpstr>
      <vt:lpstr>PowerPoint Presentation</vt:lpstr>
      <vt:lpstr>PowerPoint Presentation</vt:lpstr>
      <vt:lpstr>Compassionate leadership and social prescribing </vt:lpstr>
      <vt:lpstr>PowerPoint Presentation</vt:lpstr>
      <vt:lpstr>Summary</vt:lpstr>
      <vt:lpstr>Useful Resources</vt:lpstr>
      <vt:lpstr>Diolch/Thank you</vt:lpstr>
      <vt:lpstr>References</vt:lpstr>
      <vt:lpstr>References Continued</vt:lpstr>
    </vt:vector>
  </TitlesOfParts>
  <Company>NHS Wales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Nathan Williams</dc:creator>
  <cp:lastModifiedBy>Francesca Lado (BCUHB - Workforce &amp; Organisational Development)</cp:lastModifiedBy>
  <cp:revision>61</cp:revision>
  <dcterms:created xsi:type="dcterms:W3CDTF">2018-03-26T13:49:38Z</dcterms:created>
  <dcterms:modified xsi:type="dcterms:W3CDTF">2023-08-30T13:58:23Z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0x01010093FA32A87C383E41B22C974269D66289</vt:lpwstr>
  </property>
  <property fmtid="{D5CDD505-2E9C-101B-9397-08002B2CF9AE}" pid="3" name="Order">
    <vt:r8>2600</vt:r8>
  </property>
  <property fmtid="{D5CDD505-2E9C-101B-9397-08002B2CF9AE}" pid="4" name="MediaServiceImageTags">
    <vt:lpwstr/>
  </property>
</Properties>
</file>